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03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SAFARI = projet du gouvernement visant à interconnecter les grands fichiers des différentes administrations : à partir d’un identifiant unique.</a:t>
            </a:r>
          </a:p>
          <a:p>
            <a:endParaRPr/>
          </a:p>
          <a:p>
            <a:r>
              <a:t>Le SCANDALE SAFARI, qui éclate en 1974, est l’occasion d’une prise de conscience.</a:t>
            </a:r>
          </a:p>
          <a:p>
            <a:endParaRPr/>
          </a:p>
          <a:p>
            <a:r>
              <a:t>Il réactivait le souvenir de l’utilisation par Vichy de fichiers à des fins de persécution et de répression. </a:t>
            </a:r>
          </a:p>
          <a:p>
            <a:endParaRPr/>
          </a:p>
          <a:p>
            <a:r>
              <a:t>L’émoi provoqué par cette affaire est à l’origine de la loi de 1978 et de la création de la CNIL.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6 janvier 1978 entrée en application de la Loi informatique &amp; libertés</a:t>
            </a:r>
          </a:p>
          <a:p>
            <a:endParaRPr/>
          </a:p>
          <a:p>
            <a:r>
              <a:t>Et ..</a:t>
            </a:r>
          </a:p>
          <a:p>
            <a:endParaRPr/>
          </a:p>
          <a:p>
            <a:r>
              <a:t>Création de la CNIL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Développement d'internet = CIRCULATION DES DONNEES</a:t>
            </a:r>
          </a:p>
          <a:p>
            <a:endParaRPr/>
          </a:p>
          <a:p>
            <a:r>
              <a:t>LES DONNEES DEVIENNENT LE CARBURANT DE TOUS LES SECTEURS D’ACTIVITES</a:t>
            </a:r>
          </a:p>
          <a:p>
            <a:r>
              <a:t>(Santé, marketing, banque, télécommunication, sécurité ….)</a:t>
            </a:r>
          </a:p>
          <a:p>
            <a:endParaRPr/>
          </a:p>
          <a:p>
            <a:endParaRP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Après les attentats du 11 septembre 2001, le monde occidentale accroît sa sécurité par l’utilisation des fichiers de police.</a:t>
            </a:r>
          </a:p>
          <a:p>
            <a:endParaRPr/>
          </a:p>
          <a:p>
            <a:r>
              <a:t>Scandale du fichier EDVIGE qui voulait recenser les données de santé et orientation sexuelle des personnes fichées.</a:t>
            </a:r>
          </a:p>
          <a:p>
            <a:endParaRPr/>
          </a:p>
          <a:p>
            <a:r>
              <a:t>Mise en place du passeport Biométrique</a:t>
            </a:r>
          </a:p>
          <a:p>
            <a:endParaRPr/>
          </a:p>
          <a:p>
            <a:r>
              <a:t>La CNIL réclame des garanties.</a:t>
            </a:r>
          </a:p>
          <a:p>
            <a:endParaRP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Les années 2000, c’est aussi l’arrivée des GAFAM</a:t>
            </a:r>
          </a:p>
          <a:p>
            <a:endParaRPr/>
          </a:p>
          <a:p>
            <a:r>
              <a:t>Un nouveau business modèle voit le jour : le data business</a:t>
            </a:r>
          </a:p>
          <a:p>
            <a:endParaRPr/>
          </a:p>
          <a:p>
            <a:r>
              <a:t>Comment expliquer que la plupart des services de Google, Facebook et autres sont gratuits et que pour autant ces multinationales atteignent des chiffres d’affaires de plusieurs milliers de milliards de dollars (136 000 milliards pour Alphabet et 34 000 milliards de dollars pour Facebook) ?</a:t>
            </a:r>
          </a:p>
          <a:p>
            <a:endParaRPr/>
          </a:p>
          <a:p>
            <a:r>
              <a:t>En 2004, c’est aussi la création par la CNIL du CORRESPONDANT INFORMATIQUE ET LIBERTE</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Chaque années, l’exploitation des données s’accroît de façon exponentiel :</a:t>
            </a:r>
          </a:p>
          <a:p>
            <a:pPr marL="249030" indent="-249030">
              <a:buClr>
                <a:srgbClr val="535353"/>
              </a:buClr>
              <a:buSzPct val="82000"/>
              <a:buChar char="-"/>
            </a:pPr>
            <a:r>
              <a:t>les objets connectés</a:t>
            </a:r>
          </a:p>
          <a:p>
            <a:pPr marL="249030" indent="-249030">
              <a:buClr>
                <a:srgbClr val="535353"/>
              </a:buClr>
              <a:buSzPct val="82000"/>
              <a:buChar char="-"/>
            </a:pPr>
            <a:r>
              <a:t>l’accès aux services publics : la REPUBLIQUE NUMERIQUE</a:t>
            </a:r>
          </a:p>
          <a:p>
            <a:pPr marL="249030" indent="-249030">
              <a:buClr>
                <a:srgbClr val="535353"/>
              </a:buClr>
              <a:buSzPct val="82000"/>
              <a:buChar char="-"/>
            </a:pPr>
            <a:r>
              <a:t>les réseaux sociaux</a:t>
            </a:r>
          </a:p>
          <a:p>
            <a:pPr marL="249030" indent="-249030">
              <a:buClr>
                <a:srgbClr val="535353"/>
              </a:buClr>
              <a:buSzPct val="82000"/>
              <a:buChar char="-"/>
            </a:pPr>
            <a:r>
              <a:t>le e-commerce</a:t>
            </a:r>
          </a:p>
          <a:p>
            <a:pPr marL="249030" indent="-249030">
              <a:buClr>
                <a:srgbClr val="535353"/>
              </a:buClr>
              <a:buSzPct val="82000"/>
              <a:buChar char="-"/>
            </a:pPr>
            <a:r>
              <a:t>la fibre, la 4G</a:t>
            </a:r>
          </a:p>
          <a:p>
            <a:pPr marL="249030" indent="-249030">
              <a:buClr>
                <a:srgbClr val="535353"/>
              </a:buClr>
              <a:buSzPct val="82000"/>
              <a:buChar char="-"/>
            </a:pPr>
            <a:r>
              <a:t>les blockchains</a:t>
            </a:r>
          </a:p>
          <a:p>
            <a:pPr marL="249030" indent="-249030">
              <a:buClr>
                <a:srgbClr val="535353"/>
              </a:buClr>
              <a:buSzPct val="82000"/>
              <a:buChar char="-"/>
            </a:pPr>
            <a:r>
              <a:t>l’intelligence artificielle</a:t>
            </a:r>
          </a:p>
          <a:p>
            <a:endParaRPr/>
          </a:p>
          <a:p>
            <a:r>
              <a:t>Les révélations de SNOWDEN</a:t>
            </a:r>
          </a:p>
          <a:p>
            <a:endParaRPr/>
          </a:p>
          <a:p>
            <a:r>
              <a:t>Les années 2010, c’est aussi la prise de conscience collective…</a:t>
            </a:r>
          </a:p>
          <a:p>
            <a:endParaRPr/>
          </a:p>
          <a:p>
            <a:r>
              <a:t>Et l’arrivée du RGPD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pPr marL="249030" indent="-249030">
              <a:buClr>
                <a:srgbClr val="535353"/>
              </a:buClr>
              <a:buSzPct val="82000"/>
              <a:buChar char="-"/>
            </a:pPr>
            <a:r>
              <a:t>tout traitement effectué par un organisme établi dans l’UE, que le traitement ait lieu ou non dans l’UE.</a:t>
            </a:r>
          </a:p>
          <a:p>
            <a:endParaRP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marL="249030" indent="-249030">
              <a:buClr>
                <a:srgbClr val="535353"/>
              </a:buClr>
              <a:buSzPct val="82000"/>
              <a:buChar char="-"/>
            </a:pPr>
            <a:r>
              <a:t>tout traitement effectué par un organisme établi dans l’UE, que le traitement ait lieu ou non dans l’UE.</a:t>
            </a:r>
          </a:p>
          <a:p>
            <a:pPr marL="249030" indent="-249030">
              <a:buClr>
                <a:srgbClr val="535353"/>
              </a:buClr>
              <a:buSzPct val="82000"/>
              <a:buChar char="-"/>
            </a:pPr>
            <a:r>
              <a:t>tout traitement de personnes qui se trouve sur le territoire de l’UE, effectué par un organisme établi ou non dans l’UE</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355600" y="2044700"/>
            <a:ext cx="12293600" cy="3238500"/>
          </a:xfrm>
          <a:prstGeom prst="rect">
            <a:avLst/>
          </a:prstGeom>
        </p:spPr>
        <p:txBody>
          <a:bodyPr anchor="b"/>
          <a:lstStyle/>
          <a:p>
            <a:r>
              <a:t>Texte du titre</a:t>
            </a:r>
          </a:p>
        </p:txBody>
      </p:sp>
      <p:sp>
        <p:nvSpPr>
          <p:cNvPr id="12" name="Texte niveau 1…"/>
          <p:cNvSpPr txBox="1">
            <a:spLocks noGrp="1"/>
          </p:cNvSpPr>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r>
              <a:t>-Gilles Allain</a:t>
            </a:r>
          </a:p>
        </p:txBody>
      </p:sp>
      <p:sp>
        <p:nvSpPr>
          <p:cNvPr id="94" name="« Saisissez une citation ici. »"/>
          <p:cNvSpPr txBox="1">
            <a:spLocks noGrp="1"/>
          </p:cNvSpPr>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r>
              <a:t>« Saisissez une citation ici.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2552700" y="0"/>
            <a:ext cx="17339734" cy="9753601"/>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1258743" y="-673100"/>
            <a:ext cx="10390144" cy="7777320"/>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1270000" y="6908800"/>
            <a:ext cx="10464800" cy="1282700"/>
          </a:xfrm>
          <a:prstGeom prst="rect">
            <a:avLst/>
          </a:prstGeom>
        </p:spPr>
        <p:txBody>
          <a:bodyPr/>
          <a:lstStyle/>
          <a:p>
            <a:r>
              <a:t>Texte du titre</a:t>
            </a:r>
          </a:p>
        </p:txBody>
      </p:sp>
      <p:sp>
        <p:nvSpPr>
          <p:cNvPr id="22" name="Texte niveau 1…"/>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355600" y="3251200"/>
            <a:ext cx="12293600" cy="32385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idx="13"/>
          </p:nvPr>
        </p:nvSpPr>
        <p:spPr>
          <a:xfrm>
            <a:off x="5351574" y="1384300"/>
            <a:ext cx="7872413" cy="6997700"/>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355600" y="1016000"/>
            <a:ext cx="5892800" cy="3886200"/>
          </a:xfrm>
          <a:prstGeom prst="rect">
            <a:avLst/>
          </a:prstGeom>
        </p:spPr>
        <p:txBody>
          <a:bodyPr anchor="b"/>
          <a:lstStyle/>
          <a:p>
            <a:r>
              <a:t>Texte du titre</a:t>
            </a:r>
          </a:p>
        </p:txBody>
      </p:sp>
      <p:sp>
        <p:nvSpPr>
          <p:cNvPr id="40" name="Texte niveau 1…"/>
          <p:cNvSpPr txBox="1">
            <a:spLocks noGrp="1"/>
          </p:cNvSpPr>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idx="13"/>
          </p:nvPr>
        </p:nvSpPr>
        <p:spPr>
          <a:xfrm>
            <a:off x="5493159" y="2743200"/>
            <a:ext cx="7889605" cy="7012983"/>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355600" y="2730500"/>
            <a:ext cx="5892800" cy="62992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2-033_1302x975.jpeg"/>
          <p:cNvSpPr>
            <a:spLocks noGrp="1"/>
          </p:cNvSpPr>
          <p:nvPr>
            <p:ph type="pic" sz="quarter" idx="13"/>
          </p:nvPr>
        </p:nvSpPr>
        <p:spPr>
          <a:xfrm>
            <a:off x="6654800" y="4965700"/>
            <a:ext cx="5803900" cy="4346239"/>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667500" y="444500"/>
            <a:ext cx="5803900" cy="4346239"/>
          </a:xfrm>
          <a:prstGeom prst="rect">
            <a:avLst/>
          </a:prstGeom>
        </p:spPr>
        <p:txBody>
          <a:bodyPr lIns="91439" tIns="45719" rIns="91439" bIns="45719" anchor="t">
            <a:noAutofit/>
          </a:bodyPr>
          <a:lstStyle/>
          <a:p>
            <a:endParaRPr/>
          </a:p>
        </p:txBody>
      </p:sp>
      <p:sp>
        <p:nvSpPr>
          <p:cNvPr id="85" name="2-10-superquadro_1631x2178.jpeg"/>
          <p:cNvSpPr>
            <a:spLocks noGrp="1"/>
          </p:cNvSpPr>
          <p:nvPr>
            <p:ph type="pic" idx="15"/>
          </p:nvPr>
        </p:nvSpPr>
        <p:spPr>
          <a:xfrm>
            <a:off x="-939561" y="482600"/>
            <a:ext cx="7995295" cy="10681635"/>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355600" y="254000"/>
            <a:ext cx="12293600" cy="243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355600" y="2730500"/>
            <a:ext cx="12293600" cy="629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sz="3800" b="0" i="0" u="none" strike="noStrike" cap="none" spc="0" baseline="0">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t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jpeg"/><Relationship Id="rId7" Type="http://schemas.openxmlformats.org/officeDocument/2006/relationships/image" Target="../media/image40.jpeg"/><Relationship Id="rId12"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8.png"/><Relationship Id="rId5" Type="http://schemas.openxmlformats.org/officeDocument/2006/relationships/image" Target="../media/image43.jpeg"/><Relationship Id="rId10" Type="http://schemas.openxmlformats.org/officeDocument/2006/relationships/image" Target="../media/image46.png"/><Relationship Id="rId4" Type="http://schemas.openxmlformats.org/officeDocument/2006/relationships/image" Target="../media/image38.jpeg"/><Relationship Id="rId9"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3.tif"/></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t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tif"/><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tif"/><Relationship Id="rId5" Type="http://schemas.openxmlformats.org/officeDocument/2006/relationships/image" Target="../media/image16.tif"/><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2.t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t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tif"/><Relationship Id="rId5" Type="http://schemas.openxmlformats.org/officeDocument/2006/relationships/image" Target="../media/image19.jpeg"/><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arlement_europeen_Istock_782-ea88ad7928.jpg" descr="Parlement_europeen_Istock_782-ea88ad7928.jpg"/>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a:stretch>
            <a:fillRect/>
          </a:stretch>
        </p:blipFill>
        <p:spPr>
          <a:xfrm>
            <a:off x="6705600" y="609600"/>
            <a:ext cx="5359400" cy="7759700"/>
          </a:xfrm>
          <a:prstGeom prst="rect">
            <a:avLst/>
          </a:prstGeom>
        </p:spPr>
      </p:pic>
      <p:sp>
        <p:nvSpPr>
          <p:cNvPr id="120" name="R G P D"/>
          <p:cNvSpPr txBox="1">
            <a:spLocks noGrp="1"/>
          </p:cNvSpPr>
          <p:nvPr>
            <p:ph type="title"/>
          </p:nvPr>
        </p:nvSpPr>
        <p:spPr>
          <a:prstGeom prst="rect">
            <a:avLst/>
          </a:prstGeom>
        </p:spPr>
        <p:txBody>
          <a:bodyPr/>
          <a:lstStyle>
            <a:lvl1pPr>
              <a:defRPr sz="10200" b="1">
                <a:latin typeface="Gill Sans"/>
                <a:ea typeface="Gill Sans"/>
                <a:cs typeface="Gill Sans"/>
                <a:sym typeface="Gill Sans"/>
              </a:defRPr>
            </a:lvl1pPr>
          </a:lstStyle>
          <a:p>
            <a:r>
              <a:t>R G P D</a:t>
            </a:r>
          </a:p>
        </p:txBody>
      </p:sp>
      <p:sp>
        <p:nvSpPr>
          <p:cNvPr id="121" name="BESANÇON 29 SEPTEMBRE 2020…"/>
          <p:cNvSpPr txBox="1">
            <a:spLocks noGrp="1"/>
          </p:cNvSpPr>
          <p:nvPr>
            <p:ph type="body" sz="quarter" idx="1"/>
          </p:nvPr>
        </p:nvSpPr>
        <p:spPr>
          <a:prstGeom prst="rect">
            <a:avLst/>
          </a:prstGeom>
        </p:spPr>
        <p:txBody>
          <a:bodyPr/>
          <a:lstStyle/>
          <a:p>
            <a:pPr lvl="3">
              <a:defRPr sz="1800"/>
            </a:pPr>
            <a:r>
              <a:t>BESANÇON 29 SEPTEMBRE 2020</a:t>
            </a:r>
          </a:p>
          <a:p>
            <a:pPr>
              <a:tabLst>
                <a:tab pos="584200" algn="l"/>
              </a:tabLst>
              <a:defRPr sz="1800"/>
            </a:pPr>
            <a:endParaRPr/>
          </a:p>
          <a:p>
            <a:pPr>
              <a:tabLst>
                <a:tab pos="584200" algn="l"/>
              </a:tabLst>
              <a:defRPr sz="1800"/>
            </a:pPr>
            <a:r>
              <a:t>Christophe GRASSIN</a:t>
            </a:r>
          </a:p>
        </p:txBody>
      </p:sp>
      <p:pic>
        <p:nvPicPr>
          <p:cNvPr id="122"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2 OBJECTIFS"/>
          <p:cNvSpPr txBox="1">
            <a:spLocks noGrp="1"/>
          </p:cNvSpPr>
          <p:nvPr>
            <p:ph type="title"/>
          </p:nvPr>
        </p:nvSpPr>
        <p:spPr>
          <a:prstGeom prst="rect">
            <a:avLst/>
          </a:prstGeom>
        </p:spPr>
        <p:txBody>
          <a:bodyPr anchor="t"/>
          <a:lstStyle/>
          <a:p>
            <a:r>
              <a:t>2 OBJECTIFS</a:t>
            </a:r>
          </a:p>
        </p:txBody>
      </p:sp>
      <p:sp>
        <p:nvSpPr>
          <p:cNvPr id="197" name="Favoriser les échanges de données…"/>
          <p:cNvSpPr txBox="1"/>
          <p:nvPr/>
        </p:nvSpPr>
        <p:spPr>
          <a:xfrm>
            <a:off x="425450" y="2378709"/>
            <a:ext cx="5753100" cy="4996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20000"/>
              </a:lnSpc>
              <a:defRPr b="1">
                <a:latin typeface="Gill Sans"/>
                <a:ea typeface="Gill Sans"/>
                <a:cs typeface="Gill Sans"/>
                <a:sym typeface="Gill Sans"/>
              </a:defRPr>
            </a:pPr>
            <a:endParaRPr/>
          </a:p>
          <a:p>
            <a:pPr marL="636104" indent="-636104" algn="l">
              <a:lnSpc>
                <a:spcPct val="120000"/>
              </a:lnSpc>
              <a:buSzPct val="100000"/>
              <a:buAutoNum type="arabicPeriod" startAt="2"/>
              <a:defRPr b="1">
                <a:latin typeface="Gill Sans"/>
                <a:ea typeface="Gill Sans"/>
                <a:cs typeface="Gill Sans"/>
                <a:sym typeface="Gill Sans"/>
              </a:defRPr>
            </a:pPr>
            <a:r>
              <a:t>Favoriser les échanges de données</a:t>
            </a:r>
          </a:p>
          <a:p>
            <a:pPr marL="407504" indent="-407504" algn="l">
              <a:lnSpc>
                <a:spcPct val="120000"/>
              </a:lnSpc>
              <a:buClr>
                <a:srgbClr val="535353"/>
              </a:buClr>
              <a:buSzPct val="82000"/>
              <a:buChar char="•"/>
            </a:pPr>
            <a:r>
              <a:t>Générer de la confiance entre les acteurs et les personnes</a:t>
            </a:r>
          </a:p>
          <a:p>
            <a:pPr marL="407504" indent="-407504" algn="l">
              <a:lnSpc>
                <a:spcPct val="120000"/>
              </a:lnSpc>
              <a:buClr>
                <a:srgbClr val="535353"/>
              </a:buClr>
              <a:buSzPct val="82000"/>
              <a:buChar char="•"/>
            </a:pPr>
            <a:r>
              <a:t>Créer un référentiel de garantie entre organismes</a:t>
            </a:r>
          </a:p>
        </p:txBody>
      </p:sp>
      <p:sp>
        <p:nvSpPr>
          <p:cNvPr id="198"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199"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pic>
        <p:nvPicPr>
          <p:cNvPr id="200" name="Cible.png" descr="Ci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4564" y="3578000"/>
            <a:ext cx="5753101" cy="58547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À QUI S’APPLIQUE-T-IL ?"/>
          <p:cNvSpPr txBox="1">
            <a:spLocks noGrp="1"/>
          </p:cNvSpPr>
          <p:nvPr>
            <p:ph type="title"/>
          </p:nvPr>
        </p:nvSpPr>
        <p:spPr>
          <a:prstGeom prst="rect">
            <a:avLst/>
          </a:prstGeom>
        </p:spPr>
        <p:txBody>
          <a:bodyPr/>
          <a:lstStyle/>
          <a:p>
            <a:r>
              <a:t>À QUI S’APPLIQUE-T-IL ?</a:t>
            </a:r>
          </a:p>
        </p:txBody>
      </p:sp>
      <p:sp>
        <p:nvSpPr>
          <p:cNvPr id="203" name="À tous …. ou presque !…"/>
          <p:cNvSpPr txBox="1">
            <a:spLocks noGrp="1"/>
          </p:cNvSpPr>
          <p:nvPr>
            <p:ph type="body" idx="1"/>
          </p:nvPr>
        </p:nvSpPr>
        <p:spPr>
          <a:xfrm>
            <a:off x="355600" y="2730500"/>
            <a:ext cx="8748911" cy="6299200"/>
          </a:xfrm>
          <a:prstGeom prst="rect">
            <a:avLst/>
          </a:prstGeom>
        </p:spPr>
        <p:txBody>
          <a:bodyPr anchor="t"/>
          <a:lstStyle/>
          <a:p>
            <a:pPr marL="0" indent="0">
              <a:buSzTx/>
              <a:buNone/>
              <a:defRPr b="1">
                <a:latin typeface="Gill Sans"/>
                <a:ea typeface="Gill Sans"/>
                <a:cs typeface="Gill Sans"/>
                <a:sym typeface="Gill Sans"/>
              </a:defRPr>
            </a:pPr>
            <a:r>
              <a:t>À tous …. ou presque !</a:t>
            </a:r>
          </a:p>
          <a:p>
            <a:pPr marL="0" indent="0">
              <a:buSzTx/>
              <a:buNone/>
            </a:pPr>
            <a:r>
              <a:t>Alors, à qui ne s’applique-t-il pas ?</a:t>
            </a:r>
          </a:p>
          <a:p>
            <a:pPr marL="430143" indent="-430143">
              <a:buClr>
                <a:srgbClr val="535353"/>
              </a:buClr>
            </a:pPr>
            <a:r>
              <a:t>À une personne physique dans le cadre d’une activité strictement personnelle ou domestique</a:t>
            </a:r>
          </a:p>
          <a:p>
            <a:pPr marL="430143" indent="-430143">
              <a:buClr>
                <a:srgbClr val="535353"/>
              </a:buClr>
            </a:pPr>
            <a:r>
              <a:t>Politique étrangère, sécurité de l’état, infractions et sanctions pénales</a:t>
            </a:r>
          </a:p>
        </p:txBody>
      </p:sp>
      <p:pic>
        <p:nvPicPr>
          <p:cNvPr id="204" name="Image" desc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80000">
            <a:off x="8691782" y="4078102"/>
            <a:ext cx="4445001" cy="3603996"/>
          </a:xfrm>
          <a:prstGeom prst="rect">
            <a:avLst/>
          </a:prstGeom>
          <a:ln w="12700">
            <a:miter lim="400000"/>
          </a:ln>
        </p:spPr>
      </p:pic>
      <p:sp>
        <p:nvSpPr>
          <p:cNvPr id="205"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pic>
        <p:nvPicPr>
          <p:cNvPr id="206"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À QUI S’APPLIQUE-T-IL ?"/>
          <p:cNvSpPr txBox="1">
            <a:spLocks noGrp="1"/>
          </p:cNvSpPr>
          <p:nvPr>
            <p:ph type="title"/>
          </p:nvPr>
        </p:nvSpPr>
        <p:spPr>
          <a:prstGeom prst="rect">
            <a:avLst/>
          </a:prstGeom>
        </p:spPr>
        <p:txBody>
          <a:bodyPr/>
          <a:lstStyle/>
          <a:p>
            <a:r>
              <a:t>À QUI S’APPLIQUE-T-IL ?</a:t>
            </a:r>
          </a:p>
        </p:txBody>
      </p:sp>
      <p:sp>
        <p:nvSpPr>
          <p:cNvPr id="209" name="Associations loi 1901 ……"/>
          <p:cNvSpPr txBox="1">
            <a:spLocks noGrp="1"/>
          </p:cNvSpPr>
          <p:nvPr>
            <p:ph type="body" sz="half" idx="1"/>
          </p:nvPr>
        </p:nvSpPr>
        <p:spPr>
          <a:xfrm>
            <a:off x="355600" y="2730500"/>
            <a:ext cx="6608830" cy="6299200"/>
          </a:xfrm>
          <a:prstGeom prst="rect">
            <a:avLst/>
          </a:prstGeom>
        </p:spPr>
        <p:txBody>
          <a:bodyPr anchor="t">
            <a:normAutofit lnSpcReduction="10000"/>
          </a:bodyPr>
          <a:lstStyle/>
          <a:p>
            <a:pPr marL="430143" indent="-430143">
              <a:spcBef>
                <a:spcPts val="1000"/>
              </a:spcBef>
              <a:buClr>
                <a:srgbClr val="535353"/>
              </a:buClr>
            </a:pPr>
            <a:r>
              <a:t>Associations loi 1901 …</a:t>
            </a:r>
          </a:p>
          <a:p>
            <a:pPr marL="430143" indent="-430143">
              <a:spcBef>
                <a:spcPts val="1000"/>
              </a:spcBef>
              <a:buClr>
                <a:srgbClr val="535353"/>
              </a:buClr>
            </a:pPr>
            <a:r>
              <a:t>Associations cultuelles</a:t>
            </a:r>
          </a:p>
          <a:p>
            <a:pPr marL="430143" indent="-430143">
              <a:spcBef>
                <a:spcPts val="1000"/>
              </a:spcBef>
              <a:buClr>
                <a:srgbClr val="535353"/>
              </a:buClr>
            </a:pPr>
            <a:r>
              <a:t>SARL, SAS, SA, EURL, SASU …</a:t>
            </a:r>
          </a:p>
          <a:p>
            <a:pPr marL="430143" indent="-430143">
              <a:spcBef>
                <a:spcPts val="1000"/>
              </a:spcBef>
              <a:buClr>
                <a:srgbClr val="535353"/>
              </a:buClr>
            </a:pPr>
            <a:r>
              <a:t>EI, EIRL, Micro-entreprise …</a:t>
            </a:r>
          </a:p>
          <a:p>
            <a:pPr marL="430143" indent="-430143">
              <a:spcBef>
                <a:spcPts val="1000"/>
              </a:spcBef>
              <a:buClr>
                <a:srgbClr val="535353"/>
              </a:buClr>
            </a:pPr>
            <a:r>
              <a:t>ONG</a:t>
            </a:r>
          </a:p>
          <a:p>
            <a:pPr marL="430143" indent="-430143">
              <a:spcBef>
                <a:spcPts val="1000"/>
              </a:spcBef>
              <a:buClr>
                <a:srgbClr val="535353"/>
              </a:buClr>
            </a:pPr>
            <a:r>
              <a:t>Syndicats</a:t>
            </a:r>
          </a:p>
          <a:p>
            <a:pPr marL="430143" indent="-430143">
              <a:spcBef>
                <a:spcPts val="1000"/>
              </a:spcBef>
              <a:buClr>
                <a:srgbClr val="535353"/>
              </a:buClr>
            </a:pPr>
            <a:r>
              <a:t>Partis politiques</a:t>
            </a:r>
          </a:p>
          <a:p>
            <a:pPr marL="430143" indent="-430143">
              <a:spcBef>
                <a:spcPts val="1000"/>
              </a:spcBef>
              <a:buClr>
                <a:srgbClr val="535353"/>
              </a:buClr>
            </a:pPr>
            <a:r>
              <a:t>Comités d’entreprises</a:t>
            </a:r>
          </a:p>
          <a:p>
            <a:pPr marL="430143" indent="-430143">
              <a:spcBef>
                <a:spcPts val="1000"/>
              </a:spcBef>
              <a:buClr>
                <a:srgbClr val="535353"/>
              </a:buClr>
            </a:pPr>
            <a:r>
              <a:t>Syndics de copropriétés</a:t>
            </a:r>
          </a:p>
        </p:txBody>
      </p:sp>
      <p:sp>
        <p:nvSpPr>
          <p:cNvPr id="21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211" name="Services de l’État…"/>
          <p:cNvSpPr txBox="1"/>
          <p:nvPr/>
        </p:nvSpPr>
        <p:spPr>
          <a:xfrm>
            <a:off x="7260676" y="2730500"/>
            <a:ext cx="6162650" cy="629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30143" indent="-430143" algn="l">
              <a:spcBef>
                <a:spcPts val="1000"/>
              </a:spcBef>
              <a:buClr>
                <a:srgbClr val="535353"/>
              </a:buClr>
              <a:buSzPct val="82000"/>
              <a:buChar char="•"/>
              <a:defRPr sz="3800"/>
            </a:pPr>
            <a:r>
              <a:t>Services de l’État</a:t>
            </a:r>
          </a:p>
          <a:p>
            <a:pPr marL="430143" indent="-430143" algn="l">
              <a:spcBef>
                <a:spcPts val="1000"/>
              </a:spcBef>
              <a:buClr>
                <a:srgbClr val="535353"/>
              </a:buClr>
              <a:buSzPct val="82000"/>
              <a:buChar char="•"/>
              <a:defRPr sz="3800"/>
            </a:pPr>
            <a:r>
              <a:t>Collectivités territoriales</a:t>
            </a:r>
          </a:p>
          <a:p>
            <a:pPr marL="430143" indent="-430143" algn="l">
              <a:spcBef>
                <a:spcPts val="1000"/>
              </a:spcBef>
              <a:buClr>
                <a:srgbClr val="535353"/>
              </a:buClr>
              <a:buSzPct val="82000"/>
              <a:buChar char="•"/>
              <a:defRPr sz="3800"/>
            </a:pPr>
            <a:r>
              <a:t>Professions réglementées</a:t>
            </a:r>
          </a:p>
          <a:p>
            <a:pPr marL="430143" indent="-430143" algn="l">
              <a:spcBef>
                <a:spcPts val="1000"/>
              </a:spcBef>
              <a:buClr>
                <a:srgbClr val="535353"/>
              </a:buClr>
              <a:buSzPct val="82000"/>
              <a:buChar char="•"/>
              <a:defRPr sz="3800"/>
            </a:pPr>
            <a:r>
              <a:t>Professions libérales</a:t>
            </a:r>
          </a:p>
          <a:p>
            <a:pPr marL="430143" indent="-430143" algn="l">
              <a:spcBef>
                <a:spcPts val="1000"/>
              </a:spcBef>
              <a:buClr>
                <a:srgbClr val="535353"/>
              </a:buClr>
              <a:buSzPct val="82000"/>
              <a:buChar char="•"/>
              <a:defRPr sz="3800"/>
            </a:pPr>
            <a:r>
              <a:t>Etc.</a:t>
            </a:r>
          </a:p>
        </p:txBody>
      </p:sp>
      <p:pic>
        <p:nvPicPr>
          <p:cNvPr id="212"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Où s’applique-t-il ?"/>
          <p:cNvSpPr txBox="1">
            <a:spLocks noGrp="1"/>
          </p:cNvSpPr>
          <p:nvPr>
            <p:ph type="title"/>
          </p:nvPr>
        </p:nvSpPr>
        <p:spPr>
          <a:prstGeom prst="rect">
            <a:avLst/>
          </a:prstGeom>
        </p:spPr>
        <p:txBody>
          <a:bodyPr/>
          <a:lstStyle/>
          <a:p>
            <a:r>
              <a:t>Où s’applique-t-il ?</a:t>
            </a:r>
          </a:p>
        </p:txBody>
      </p:sp>
      <p:sp>
        <p:nvSpPr>
          <p:cNvPr id="215" name="En fait … partout !…"/>
          <p:cNvSpPr txBox="1">
            <a:spLocks noGrp="1"/>
          </p:cNvSpPr>
          <p:nvPr>
            <p:ph type="body" idx="1"/>
          </p:nvPr>
        </p:nvSpPr>
        <p:spPr>
          <a:xfrm>
            <a:off x="762000" y="2730500"/>
            <a:ext cx="9417348" cy="6299200"/>
          </a:xfrm>
          <a:prstGeom prst="rect">
            <a:avLst/>
          </a:prstGeom>
        </p:spPr>
        <p:txBody>
          <a:bodyPr anchor="t"/>
          <a:lstStyle/>
          <a:p>
            <a:pPr marL="0" indent="0">
              <a:buSzTx/>
              <a:buNone/>
              <a:defRPr b="1">
                <a:latin typeface="Gill Sans"/>
                <a:ea typeface="Gill Sans"/>
                <a:cs typeface="Gill Sans"/>
                <a:sym typeface="Gill Sans"/>
              </a:defRPr>
            </a:pPr>
            <a:r>
              <a:t>En fait … partout !</a:t>
            </a:r>
          </a:p>
          <a:p>
            <a:pPr marL="0" indent="0">
              <a:buSzTx/>
              <a:buNone/>
            </a:pPr>
            <a:r>
              <a:t>Plus précisément, il s’applique à tout traitement :</a:t>
            </a:r>
          </a:p>
          <a:p>
            <a:pPr marL="430143" indent="-430143">
              <a:buClr>
                <a:srgbClr val="535353"/>
              </a:buClr>
            </a:pPr>
            <a:r>
              <a:t>effectué par un organisme établi dans l’UE (que le traitement ait lieu ou non dans l’UE)</a:t>
            </a:r>
          </a:p>
        </p:txBody>
      </p:sp>
      <p:pic>
        <p:nvPicPr>
          <p:cNvPr id="216" name="eu-at-a-glace.png" descr="eu-at-a-gla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5619750"/>
            <a:ext cx="6375400" cy="3238500"/>
          </a:xfrm>
          <a:prstGeom prst="rect">
            <a:avLst/>
          </a:prstGeom>
          <a:ln w="12700">
            <a:miter lim="400000"/>
          </a:ln>
        </p:spPr>
      </p:pic>
      <p:sp>
        <p:nvSpPr>
          <p:cNvPr id="217"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pic>
        <p:nvPicPr>
          <p:cNvPr id="218"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Où s’applique-t-il ?"/>
          <p:cNvSpPr txBox="1">
            <a:spLocks noGrp="1"/>
          </p:cNvSpPr>
          <p:nvPr>
            <p:ph type="title"/>
          </p:nvPr>
        </p:nvSpPr>
        <p:spPr>
          <a:prstGeom prst="rect">
            <a:avLst/>
          </a:prstGeom>
        </p:spPr>
        <p:txBody>
          <a:bodyPr/>
          <a:lstStyle/>
          <a:p>
            <a:r>
              <a:t>Où s’applique-t-il ?</a:t>
            </a:r>
          </a:p>
        </p:txBody>
      </p:sp>
      <p:sp>
        <p:nvSpPr>
          <p:cNvPr id="223" name="il s’applique à tout traitement :…"/>
          <p:cNvSpPr txBox="1">
            <a:spLocks noGrp="1"/>
          </p:cNvSpPr>
          <p:nvPr>
            <p:ph type="body" idx="1"/>
          </p:nvPr>
        </p:nvSpPr>
        <p:spPr>
          <a:xfrm>
            <a:off x="711200" y="2959100"/>
            <a:ext cx="9417348" cy="6299200"/>
          </a:xfrm>
          <a:prstGeom prst="rect">
            <a:avLst/>
          </a:prstGeom>
        </p:spPr>
        <p:txBody>
          <a:bodyPr anchor="t"/>
          <a:lstStyle/>
          <a:p>
            <a:pPr marL="0" indent="0">
              <a:buSzTx/>
              <a:buNone/>
            </a:pPr>
            <a:r>
              <a:t>il s’applique à tout traitement :</a:t>
            </a:r>
          </a:p>
          <a:p>
            <a:pPr marL="430143" indent="-430143">
              <a:buClr>
                <a:srgbClr val="535353"/>
              </a:buClr>
            </a:pPr>
            <a:r>
              <a:t>de personnes qui se </a:t>
            </a:r>
            <a:r>
              <a:rPr b="1">
                <a:latin typeface="Gill Sans"/>
                <a:ea typeface="Gill Sans"/>
                <a:cs typeface="Gill Sans"/>
                <a:sym typeface="Gill Sans"/>
              </a:rPr>
              <a:t>trouve</a:t>
            </a:r>
            <a:r>
              <a:t> sur le territoire de l’UE, effectué par un organisme établi ou non dans l’UE, lorsque le traitement est lié à :</a:t>
            </a:r>
          </a:p>
          <a:p>
            <a:pPr marL="684143" indent="-430143">
              <a:buClr>
                <a:srgbClr val="535353"/>
              </a:buClr>
              <a:buChar char="-"/>
            </a:pPr>
            <a:r>
              <a:t>l’offre de biens ou de services </a:t>
            </a:r>
          </a:p>
          <a:p>
            <a:pPr marL="684143" indent="-430143">
              <a:buClr>
                <a:srgbClr val="535353"/>
              </a:buClr>
              <a:buChar char="-"/>
            </a:pPr>
            <a:r>
              <a:t>au suivi du comportement des personnes</a:t>
            </a:r>
          </a:p>
        </p:txBody>
      </p:sp>
      <p:sp>
        <p:nvSpPr>
          <p:cNvPr id="224"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pic>
        <p:nvPicPr>
          <p:cNvPr id="225"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chinois paris.png" descr="chinois pa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504950"/>
            <a:ext cx="3110069" cy="4718419"/>
          </a:xfrm>
          <a:prstGeom prst="rect">
            <a:avLst/>
          </a:prstGeom>
          <a:ln w="12700">
            <a:miter lim="400000"/>
          </a:ln>
        </p:spPr>
      </p:pic>
      <p:pic>
        <p:nvPicPr>
          <p:cNvPr id="230" name="gsm.png" descr="g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700" y="1390650"/>
            <a:ext cx="3691584" cy="5505135"/>
          </a:xfrm>
          <a:prstGeom prst="rect">
            <a:avLst/>
          </a:prstGeom>
          <a:ln w="12700">
            <a:miter lim="400000"/>
          </a:ln>
        </p:spPr>
      </p:pic>
      <p:sp>
        <p:nvSpPr>
          <p:cNvPr id="231" name="+"/>
          <p:cNvSpPr txBox="1"/>
          <p:nvPr/>
        </p:nvSpPr>
        <p:spPr>
          <a:xfrm>
            <a:off x="3727375" y="3832067"/>
            <a:ext cx="419250"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ill Sans"/>
                <a:ea typeface="Gill Sans"/>
                <a:cs typeface="Gill Sans"/>
                <a:sym typeface="Gill Sans"/>
              </a:defRPr>
            </a:lvl1pPr>
          </a:lstStyle>
          <a:p>
            <a:r>
              <a:t>+</a:t>
            </a:r>
          </a:p>
        </p:txBody>
      </p:sp>
      <p:sp>
        <p:nvSpPr>
          <p:cNvPr id="232" name="="/>
          <p:cNvSpPr txBox="1"/>
          <p:nvPr/>
        </p:nvSpPr>
        <p:spPr>
          <a:xfrm>
            <a:off x="7207175" y="3832067"/>
            <a:ext cx="419250"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ill Sans"/>
                <a:ea typeface="Gill Sans"/>
                <a:cs typeface="Gill Sans"/>
                <a:sym typeface="Gill Sans"/>
              </a:defRPr>
            </a:lvl1pPr>
          </a:lstStyle>
          <a:p>
            <a:r>
              <a:t>=</a:t>
            </a:r>
          </a:p>
        </p:txBody>
      </p:sp>
      <p:pic>
        <p:nvPicPr>
          <p:cNvPr id="233" name="1200px-WhatsApp.svg.png" descr="1200px-WhatsApp.sv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230" y="2006600"/>
            <a:ext cx="1905001" cy="1911350"/>
          </a:xfrm>
          <a:prstGeom prst="rect">
            <a:avLst/>
          </a:prstGeom>
          <a:ln w="12700">
            <a:miter lim="400000"/>
          </a:ln>
        </p:spPr>
      </p:pic>
      <p:sp>
        <p:nvSpPr>
          <p:cNvPr id="234" name="Les échanges de données personnelles du touriste chinois, opérés par WhatsApp (USA),…"/>
          <p:cNvSpPr txBox="1"/>
          <p:nvPr/>
        </p:nvSpPr>
        <p:spPr>
          <a:xfrm>
            <a:off x="8087215" y="3898900"/>
            <a:ext cx="4403032" cy="322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Les échanges de données personnelles du touriste chinois, opérés par WhatsApp (USA),</a:t>
            </a:r>
          </a:p>
          <a:p>
            <a:r>
              <a:t> sont soumis au RGPD </a:t>
            </a:r>
          </a:p>
        </p:txBody>
      </p:sp>
      <p:sp>
        <p:nvSpPr>
          <p:cNvPr id="235"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pic>
        <p:nvPicPr>
          <p:cNvPr id="236" name="NDPO2 GRIS.png" descr="NDPO2 GRI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GPD UNIVERSEL ?"/>
          <p:cNvSpPr txBox="1">
            <a:spLocks noGrp="1"/>
          </p:cNvSpPr>
          <p:nvPr>
            <p:ph type="title"/>
          </p:nvPr>
        </p:nvSpPr>
        <p:spPr>
          <a:xfrm>
            <a:off x="405223" y="3657600"/>
            <a:ext cx="5793554" cy="2438400"/>
          </a:xfrm>
          <a:prstGeom prst="rect">
            <a:avLst/>
          </a:prstGeom>
        </p:spPr>
        <p:txBody>
          <a:bodyPr/>
          <a:lstStyle/>
          <a:p>
            <a:r>
              <a:t>RGPD UNIVERSEL ?</a:t>
            </a:r>
          </a:p>
        </p:txBody>
      </p:sp>
      <p:sp>
        <p:nvSpPr>
          <p:cNvPr id="239"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pic>
        <p:nvPicPr>
          <p:cNvPr id="240" name="RGPD universel.png" descr="RGPD univers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005" y="0"/>
            <a:ext cx="6660590" cy="9753601"/>
          </a:xfrm>
          <a:prstGeom prst="rect">
            <a:avLst/>
          </a:prstGeom>
          <a:ln w="12700">
            <a:miter lim="400000"/>
          </a:ln>
        </p:spPr>
      </p:pic>
      <p:pic>
        <p:nvPicPr>
          <p:cNvPr id="241"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Quelques définitions"/>
          <p:cNvSpPr txBox="1">
            <a:spLocks noGrp="1"/>
          </p:cNvSpPr>
          <p:nvPr>
            <p:ph type="title"/>
          </p:nvPr>
        </p:nvSpPr>
        <p:spPr>
          <a:xfrm>
            <a:off x="355600" y="3657600"/>
            <a:ext cx="12293600" cy="2438400"/>
          </a:xfrm>
          <a:prstGeom prst="rect">
            <a:avLst/>
          </a:prstGeom>
        </p:spPr>
        <p:txBody>
          <a:bodyPr/>
          <a:lstStyle/>
          <a:p>
            <a:r>
              <a:t>Quelques définitions</a:t>
            </a:r>
          </a:p>
        </p:txBody>
      </p:sp>
      <p:sp>
        <p:nvSpPr>
          <p:cNvPr id="244"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245"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Les données personnelles"/>
          <p:cNvSpPr txBox="1">
            <a:spLocks noGrp="1"/>
          </p:cNvSpPr>
          <p:nvPr>
            <p:ph type="title"/>
          </p:nvPr>
        </p:nvSpPr>
        <p:spPr>
          <a:prstGeom prst="rect">
            <a:avLst/>
          </a:prstGeom>
        </p:spPr>
        <p:txBody>
          <a:bodyPr/>
          <a:lstStyle/>
          <a:p>
            <a:r>
              <a:t>Les données personnelles</a:t>
            </a:r>
          </a:p>
        </p:txBody>
      </p:sp>
      <p:pic>
        <p:nvPicPr>
          <p:cNvPr id="248" name="Homme numérique.png" descr="Homme numériq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3719" y="2525561"/>
            <a:ext cx="3175001" cy="6709078"/>
          </a:xfrm>
          <a:prstGeom prst="rect">
            <a:avLst/>
          </a:prstGeom>
          <a:ln w="12700">
            <a:miter lim="400000"/>
          </a:ln>
        </p:spPr>
      </p:pic>
      <p:sp>
        <p:nvSpPr>
          <p:cNvPr id="249"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pic>
        <p:nvPicPr>
          <p:cNvPr id="250"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Article 4…"/>
          <p:cNvSpPr txBox="1">
            <a:spLocks noGrp="1"/>
          </p:cNvSpPr>
          <p:nvPr>
            <p:ph type="body" idx="1"/>
          </p:nvPr>
        </p:nvSpPr>
        <p:spPr>
          <a:xfrm>
            <a:off x="355600" y="2832100"/>
            <a:ext cx="12293600" cy="6299200"/>
          </a:xfrm>
          <a:prstGeom prst="rect">
            <a:avLst/>
          </a:prstGeom>
        </p:spPr>
        <p:txBody>
          <a:bodyPr>
            <a:normAutofit fontScale="92500"/>
          </a:bodyPr>
          <a:lstStyle/>
          <a:p>
            <a:pPr marL="0" indent="0" algn="ctr" defTabSz="457200">
              <a:lnSpc>
                <a:spcPts val="5800"/>
              </a:lnSpc>
              <a:spcBef>
                <a:spcPts val="1200"/>
              </a:spcBef>
              <a:buSzTx/>
              <a:buNone/>
              <a:defRPr sz="3600">
                <a:solidFill>
                  <a:srgbClr val="000000"/>
                </a:solidFill>
                <a:latin typeface="Times"/>
                <a:ea typeface="Times"/>
                <a:cs typeface="Times"/>
                <a:sym typeface="Times"/>
              </a:defRPr>
            </a:pPr>
            <a:r>
              <a:t>Article 4 </a:t>
            </a:r>
          </a:p>
          <a:p>
            <a:pPr marL="0" indent="0" algn="ctr" defTabSz="457200">
              <a:lnSpc>
                <a:spcPts val="5800"/>
              </a:lnSpc>
              <a:spcBef>
                <a:spcPts val="1200"/>
              </a:spcBef>
              <a:buSzTx/>
              <a:buNone/>
              <a:defRPr sz="3600">
                <a:solidFill>
                  <a:srgbClr val="000000"/>
                </a:solidFill>
                <a:latin typeface="Times"/>
                <a:ea typeface="Times"/>
                <a:cs typeface="Times"/>
                <a:sym typeface="Times"/>
              </a:defRPr>
            </a:pPr>
            <a:r>
              <a:t>Définitions </a:t>
            </a:r>
          </a:p>
          <a:p>
            <a:pPr marL="0" indent="0" algn="just" defTabSz="457200">
              <a:lnSpc>
                <a:spcPts val="5800"/>
              </a:lnSpc>
              <a:spcBef>
                <a:spcPts val="1200"/>
              </a:spcBef>
              <a:buSzTx/>
              <a:buNone/>
              <a:defRPr sz="3600">
                <a:solidFill>
                  <a:srgbClr val="000000"/>
                </a:solidFill>
                <a:latin typeface="Times"/>
                <a:ea typeface="Times"/>
                <a:cs typeface="Times"/>
                <a:sym typeface="Times"/>
              </a:defRPr>
            </a:pPr>
            <a:r>
              <a:t>1)  «données à caractère personnel», </a:t>
            </a:r>
            <a:r>
              <a:rPr>
                <a:solidFill>
                  <a:srgbClr val="FFFFFF"/>
                </a:solidFill>
              </a:rPr>
              <a:t>toute information se rapportant à une personne physique identifiée ou identifiable</a:t>
            </a:r>
            <a:r>
              <a:t> (ci-après dénommée «personne concernée»); </a:t>
            </a:r>
          </a:p>
          <a:p>
            <a:pPr marL="0" indent="0" algn="just" defTabSz="457200">
              <a:lnSpc>
                <a:spcPts val="5800"/>
              </a:lnSpc>
              <a:spcBef>
                <a:spcPts val="3500"/>
              </a:spcBef>
              <a:buSzTx/>
              <a:buNone/>
              <a:defRPr sz="3600">
                <a:solidFill>
                  <a:srgbClr val="000000"/>
                </a:solidFill>
                <a:latin typeface="Times"/>
                <a:ea typeface="Times"/>
                <a:cs typeface="Times"/>
                <a:sym typeface="Times"/>
              </a:defRPr>
            </a:pPr>
            <a:r>
              <a:t>est réputée être une </a:t>
            </a:r>
            <a:r>
              <a:rPr>
                <a:solidFill>
                  <a:srgbClr val="FFFFFF"/>
                </a:solidFill>
              </a:rPr>
              <a:t>«personne physique identifiable» une personne physique qui peut être identifiée, directement ou indirectement,</a:t>
            </a:r>
            <a:r>
              <a:t> </a:t>
            </a:r>
          </a:p>
        </p:txBody>
      </p:sp>
      <p:sp>
        <p:nvSpPr>
          <p:cNvPr id="253"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254" name="Les données personnelles"/>
          <p:cNvSpPr txBox="1">
            <a:spLocks noGrp="1"/>
          </p:cNvSpPr>
          <p:nvPr>
            <p:ph type="title"/>
          </p:nvPr>
        </p:nvSpPr>
        <p:spPr>
          <a:prstGeom prst="rect">
            <a:avLst/>
          </a:prstGeom>
        </p:spPr>
        <p:txBody>
          <a:bodyPr/>
          <a:lstStyle/>
          <a:p>
            <a:r>
              <a:t>Les données personnelles</a:t>
            </a:r>
          </a:p>
        </p:txBody>
      </p:sp>
      <p:pic>
        <p:nvPicPr>
          <p:cNvPr id="255"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screen-capture-41.jpg" descr="screen-capture-41.jpg"/>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a:stretch>
            <a:fillRect/>
          </a:stretch>
        </p:blipFill>
        <p:spPr>
          <a:xfrm>
            <a:off x="1308100" y="1316566"/>
            <a:ext cx="10388600" cy="5860237"/>
          </a:xfrm>
          <a:prstGeom prst="rect">
            <a:avLst/>
          </a:prstGeom>
        </p:spPr>
      </p:pic>
      <p:sp>
        <p:nvSpPr>
          <p:cNvPr id="125" name="Tout à commencé par …"/>
          <p:cNvSpPr txBox="1">
            <a:spLocks noGrp="1"/>
          </p:cNvSpPr>
          <p:nvPr>
            <p:ph type="body" sz="quarter" idx="1"/>
          </p:nvPr>
        </p:nvSpPr>
        <p:spPr>
          <a:xfrm>
            <a:off x="1392766" y="198966"/>
            <a:ext cx="10464801" cy="1130301"/>
          </a:xfrm>
          <a:prstGeom prst="rect">
            <a:avLst/>
          </a:prstGeom>
        </p:spPr>
        <p:txBody>
          <a:bodyPr/>
          <a:lstStyle>
            <a:lvl1pPr algn="l">
              <a:buClrTx/>
              <a:defRPr b="1">
                <a:latin typeface="Gill Sans"/>
                <a:ea typeface="Gill Sans"/>
                <a:cs typeface="Gill Sans"/>
                <a:sym typeface="Gill Sans"/>
              </a:defRPr>
            </a:lvl1pPr>
          </a:lstStyle>
          <a:p>
            <a:r>
              <a:t>Tout à commencé par …</a:t>
            </a:r>
          </a:p>
        </p:txBody>
      </p:sp>
      <p:sp>
        <p:nvSpPr>
          <p:cNvPr id="126" name="En publiant son article « Safari ou la chasse au Français » dans le journal Le Monde du 21 mars 1974, Philippe BOUCHER allait donner lieu au débat qui aboutira à la &quot;première&quot; loi Informatique et Libertés et à la création de la CNIL."/>
          <p:cNvSpPr txBox="1"/>
          <p:nvPr/>
        </p:nvSpPr>
        <p:spPr>
          <a:xfrm>
            <a:off x="764149" y="7449211"/>
            <a:ext cx="11722036"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0" tIns="127000" rIns="127000" bIns="127000" anchor="ctr">
            <a:spAutoFit/>
          </a:bodyPr>
          <a:lstStyle>
            <a:lvl1pPr>
              <a:lnSpc>
                <a:spcPct val="120000"/>
              </a:lnSpc>
              <a:defRPr sz="2700"/>
            </a:lvl1pPr>
          </a:lstStyle>
          <a:p>
            <a:r>
              <a:t>En publiant son article « Safari ou la chasse au Français » dans le journal Le Monde du 21 mars 1974, Philippe BOUCHER allait donner lieu au débat qui aboutira à la "première" loi Informatique et Libertés et à la création de la CNIL.</a:t>
            </a:r>
          </a:p>
        </p:txBody>
      </p:sp>
      <p:sp>
        <p:nvSpPr>
          <p:cNvPr id="127" name="Numéro de diapositive"/>
          <p:cNvSpPr txBox="1">
            <a:spLocks noGrp="1"/>
          </p:cNvSpPr>
          <p:nvPr>
            <p:ph type="sldNum" sz="quarter" idx="4294967295"/>
          </p:nvPr>
        </p:nvSpPr>
        <p:spPr>
          <a:xfrm>
            <a:off x="6381749" y="9270999"/>
            <a:ext cx="22860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pic>
        <p:nvPicPr>
          <p:cNvPr id="128"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258" name="Une personne physique peut être identifiée :…"/>
          <p:cNvSpPr txBox="1">
            <a:spLocks noGrp="1"/>
          </p:cNvSpPr>
          <p:nvPr>
            <p:ph type="body" idx="1"/>
          </p:nvPr>
        </p:nvSpPr>
        <p:spPr>
          <a:xfrm>
            <a:off x="647593" y="2151269"/>
            <a:ext cx="11709614" cy="7051478"/>
          </a:xfrm>
          <a:prstGeom prst="rect">
            <a:avLst/>
          </a:prstGeom>
        </p:spPr>
        <p:txBody>
          <a:bodyPr anchor="t"/>
          <a:lstStyle/>
          <a:p>
            <a:pPr marL="0" indent="0" defTabSz="457200">
              <a:spcBef>
                <a:spcPts val="0"/>
              </a:spcBef>
              <a:buSzTx/>
              <a:buNone/>
              <a:defRPr sz="3600">
                <a:solidFill>
                  <a:srgbClr val="71716E"/>
                </a:solidFill>
                <a:latin typeface="Gill Sans"/>
                <a:ea typeface="Gill Sans"/>
                <a:cs typeface="Gill Sans"/>
                <a:sym typeface="Gill Sans"/>
              </a:defRPr>
            </a:pPr>
            <a:r>
              <a:t>Une personne physique peut être identifiée :</a:t>
            </a:r>
          </a:p>
          <a:p>
            <a:pPr marL="457200" indent="-317500" defTabSz="457200">
              <a:spcBef>
                <a:spcPts val="1300"/>
              </a:spcBef>
              <a:buClr>
                <a:srgbClr val="71716E"/>
              </a:buClr>
              <a:buFont typeface="Georgia"/>
              <a:defRPr sz="3600">
                <a:solidFill>
                  <a:srgbClr val="71716E"/>
                </a:solidFill>
                <a:latin typeface="Gill Sans"/>
                <a:ea typeface="Gill Sans"/>
                <a:cs typeface="Gill Sans"/>
                <a:sym typeface="Gill Sans"/>
              </a:defRPr>
            </a:pPr>
            <a:r>
              <a:t>Directement</a:t>
            </a:r>
          </a:p>
          <a:p>
            <a:pPr marL="457200" indent="-317500" defTabSz="457200">
              <a:spcBef>
                <a:spcPts val="1300"/>
              </a:spcBef>
              <a:buClr>
                <a:srgbClr val="71716E"/>
              </a:buClr>
              <a:buFont typeface="Georgia"/>
              <a:defRPr sz="3600">
                <a:solidFill>
                  <a:srgbClr val="71716E"/>
                </a:solidFill>
                <a:latin typeface="Gill Sans"/>
                <a:ea typeface="Gill Sans"/>
                <a:cs typeface="Gill Sans"/>
                <a:sym typeface="Gill Sans"/>
              </a:defRPr>
            </a:pPr>
            <a:endParaRPr/>
          </a:p>
          <a:p>
            <a:pPr marL="457200" indent="-317500" defTabSz="457200">
              <a:spcBef>
                <a:spcPts val="1300"/>
              </a:spcBef>
              <a:buClr>
                <a:srgbClr val="71716E"/>
              </a:buClr>
              <a:buFont typeface="Georgia"/>
              <a:defRPr sz="3600">
                <a:solidFill>
                  <a:srgbClr val="71716E"/>
                </a:solidFill>
                <a:latin typeface="Gill Sans"/>
                <a:ea typeface="Gill Sans"/>
                <a:cs typeface="Gill Sans"/>
                <a:sym typeface="Gill Sans"/>
              </a:defRPr>
            </a:pPr>
            <a:endParaRPr/>
          </a:p>
          <a:p>
            <a:pPr marL="457200" indent="-317500" defTabSz="457200">
              <a:spcBef>
                <a:spcPts val="1300"/>
              </a:spcBef>
              <a:buClr>
                <a:srgbClr val="71716E"/>
              </a:buClr>
              <a:buFont typeface="Georgia"/>
              <a:defRPr sz="3600">
                <a:solidFill>
                  <a:srgbClr val="71716E"/>
                </a:solidFill>
                <a:latin typeface="Gill Sans"/>
                <a:ea typeface="Gill Sans"/>
                <a:cs typeface="Gill Sans"/>
                <a:sym typeface="Gill Sans"/>
              </a:defRPr>
            </a:pPr>
            <a:endParaRPr/>
          </a:p>
          <a:p>
            <a:pPr marL="457200" indent="-317500" defTabSz="457200">
              <a:spcBef>
                <a:spcPts val="1300"/>
              </a:spcBef>
              <a:buClr>
                <a:srgbClr val="71716E"/>
              </a:buClr>
              <a:buFont typeface="Georgia"/>
              <a:defRPr sz="3600">
                <a:solidFill>
                  <a:srgbClr val="71716E"/>
                </a:solidFill>
                <a:latin typeface="Gill Sans"/>
                <a:ea typeface="Gill Sans"/>
                <a:cs typeface="Gill Sans"/>
                <a:sym typeface="Gill Sans"/>
              </a:defRPr>
            </a:pPr>
            <a:endParaRPr/>
          </a:p>
          <a:p>
            <a:pPr marL="457200" indent="-317500" defTabSz="457200">
              <a:spcBef>
                <a:spcPts val="1300"/>
              </a:spcBef>
              <a:buClr>
                <a:srgbClr val="71716E"/>
              </a:buClr>
              <a:buFont typeface="Georgia"/>
              <a:defRPr sz="3600">
                <a:solidFill>
                  <a:srgbClr val="71716E"/>
                </a:solidFill>
                <a:latin typeface="Gill Sans"/>
                <a:ea typeface="Gill Sans"/>
                <a:cs typeface="Gill Sans"/>
                <a:sym typeface="Gill Sans"/>
              </a:defRPr>
            </a:pPr>
            <a:endParaRPr/>
          </a:p>
          <a:p>
            <a:pPr marL="457200" indent="-317500" defTabSz="457200">
              <a:spcBef>
                <a:spcPts val="1300"/>
              </a:spcBef>
              <a:buClr>
                <a:srgbClr val="71716E"/>
              </a:buClr>
              <a:buFont typeface="Georgia"/>
              <a:defRPr sz="3600">
                <a:solidFill>
                  <a:srgbClr val="71716E"/>
                </a:solidFill>
                <a:latin typeface="Gill Sans"/>
                <a:ea typeface="Gill Sans"/>
                <a:cs typeface="Gill Sans"/>
                <a:sym typeface="Gill Sans"/>
              </a:defRPr>
            </a:pPr>
            <a:r>
              <a:t>Indirectement</a:t>
            </a:r>
          </a:p>
          <a:p>
            <a:pPr marL="0" lvl="7" indent="0" algn="ctr" defTabSz="457200">
              <a:spcBef>
                <a:spcPts val="1300"/>
              </a:spcBef>
              <a:buSzTx/>
              <a:buNone/>
              <a:defRPr sz="8000">
                <a:solidFill>
                  <a:srgbClr val="71716E"/>
                </a:solidFill>
                <a:latin typeface="Gill Sans"/>
                <a:ea typeface="Gill Sans"/>
                <a:cs typeface="Gill Sans"/>
                <a:sym typeface="Gill Sans"/>
              </a:defRPr>
            </a:pPr>
            <a:r>
              <a:t>06 01 23 45 67</a:t>
            </a:r>
          </a:p>
        </p:txBody>
      </p:sp>
      <p:pic>
        <p:nvPicPr>
          <p:cNvPr id="259" name="4515790621.png" descr="45157906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480" y="2963997"/>
            <a:ext cx="3530601" cy="3530601"/>
          </a:xfrm>
          <a:prstGeom prst="rect">
            <a:avLst/>
          </a:prstGeom>
          <a:ln w="12700">
            <a:miter lim="400000"/>
          </a:ln>
        </p:spPr>
      </p:pic>
      <p:pic>
        <p:nvPicPr>
          <p:cNvPr id="260" name="nouveau_numero_ligue_contre_le_cancer.jpg.png" descr="nouveau_numero_ligue_contre_le_cancer.jp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798" y="7607948"/>
            <a:ext cx="1270001" cy="1270001"/>
          </a:xfrm>
          <a:prstGeom prst="rect">
            <a:avLst/>
          </a:prstGeom>
          <a:ln w="12700">
            <a:miter lim="400000"/>
          </a:ln>
        </p:spPr>
      </p:pic>
      <p:sp>
        <p:nvSpPr>
          <p:cNvPr id="261" name="Les données personnelles"/>
          <p:cNvSpPr txBox="1">
            <a:spLocks noGrp="1"/>
          </p:cNvSpPr>
          <p:nvPr>
            <p:ph type="title"/>
          </p:nvPr>
        </p:nvSpPr>
        <p:spPr>
          <a:xfrm>
            <a:off x="355600" y="254000"/>
            <a:ext cx="12293600" cy="1829016"/>
          </a:xfrm>
          <a:prstGeom prst="rect">
            <a:avLst/>
          </a:prstGeom>
        </p:spPr>
        <p:txBody>
          <a:bodyPr/>
          <a:lstStyle>
            <a:lvl1pPr defTabSz="578358">
              <a:defRPr sz="7128"/>
            </a:lvl1pPr>
          </a:lstStyle>
          <a:p>
            <a:r>
              <a:t>Les données personnelles</a:t>
            </a:r>
          </a:p>
        </p:txBody>
      </p:sp>
      <p:pic>
        <p:nvPicPr>
          <p:cNvPr id="262"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265" name="L’identification d’une personne physique peut être réalisée :…"/>
          <p:cNvSpPr txBox="1"/>
          <p:nvPr/>
        </p:nvSpPr>
        <p:spPr>
          <a:xfrm>
            <a:off x="566960" y="3841749"/>
            <a:ext cx="11870880" cy="407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a:solidFill>
                  <a:srgbClr val="71716E"/>
                </a:solidFill>
                <a:latin typeface="Gill Sans"/>
                <a:ea typeface="Gill Sans"/>
                <a:cs typeface="Gill Sans"/>
                <a:sym typeface="Gill Sans"/>
              </a:defRPr>
            </a:pPr>
            <a:r>
              <a:t>L’identification d’une personne physique peut être réalisée :</a:t>
            </a:r>
          </a:p>
          <a:p>
            <a:pPr marL="457200" indent="-317500" algn="l" defTabSz="457200">
              <a:spcBef>
                <a:spcPts val="1300"/>
              </a:spcBef>
              <a:buClr>
                <a:srgbClr val="71716E"/>
              </a:buClr>
              <a:buSzPct val="82000"/>
              <a:buFont typeface="Georgia"/>
              <a:buChar char="•"/>
              <a:defRPr>
                <a:solidFill>
                  <a:srgbClr val="71716E"/>
                </a:solidFill>
                <a:latin typeface="Gill Sans"/>
                <a:ea typeface="Gill Sans"/>
                <a:cs typeface="Gill Sans"/>
                <a:sym typeface="Gill Sans"/>
              </a:defRPr>
            </a:pPr>
            <a:r>
              <a:t>à partir d’une seule donnée</a:t>
            </a:r>
          </a:p>
          <a:p>
            <a:pPr marL="457200" indent="-317500" algn="l" defTabSz="457200">
              <a:buClr>
                <a:srgbClr val="71716E"/>
              </a:buClr>
              <a:buSzPct val="82000"/>
              <a:buFont typeface="Georgia"/>
              <a:buChar char="•"/>
              <a:defRPr>
                <a:solidFill>
                  <a:srgbClr val="71716E"/>
                </a:solidFill>
                <a:latin typeface="Gill Sans"/>
                <a:ea typeface="Gill Sans"/>
                <a:cs typeface="Gill Sans"/>
                <a:sym typeface="Gill Sans"/>
              </a:defRPr>
            </a:pPr>
            <a:endParaRPr/>
          </a:p>
          <a:p>
            <a:pPr defTabSz="457200">
              <a:defRPr sz="6600">
                <a:solidFill>
                  <a:srgbClr val="71716E"/>
                </a:solidFill>
                <a:latin typeface="Chalkboard SE Regular"/>
                <a:ea typeface="Chalkboard SE Regular"/>
                <a:cs typeface="Chalkboard SE Regular"/>
                <a:sym typeface="Chalkboard SE Regular"/>
              </a:defRPr>
            </a:pPr>
            <a:r>
              <a:t>BELMONDO </a:t>
            </a:r>
          </a:p>
          <a:p>
            <a:pPr marL="457200" indent="-317500" algn="l" defTabSz="457200">
              <a:buClr>
                <a:srgbClr val="71716E"/>
              </a:buClr>
              <a:buSzPct val="82000"/>
              <a:buFont typeface="Georgia"/>
              <a:buChar char="•"/>
              <a:defRPr>
                <a:solidFill>
                  <a:srgbClr val="71716E"/>
                </a:solidFill>
                <a:latin typeface="Gill Sans"/>
                <a:ea typeface="Gill Sans"/>
                <a:cs typeface="Gill Sans"/>
                <a:sym typeface="Gill Sans"/>
              </a:defRPr>
            </a:pPr>
            <a:endParaRPr/>
          </a:p>
        </p:txBody>
      </p:sp>
      <p:sp>
        <p:nvSpPr>
          <p:cNvPr id="266" name="Les données personnelles"/>
          <p:cNvSpPr txBox="1">
            <a:spLocks noGrp="1"/>
          </p:cNvSpPr>
          <p:nvPr>
            <p:ph type="title"/>
          </p:nvPr>
        </p:nvSpPr>
        <p:spPr>
          <a:prstGeom prst="rect">
            <a:avLst/>
          </a:prstGeom>
        </p:spPr>
        <p:txBody>
          <a:bodyPr/>
          <a:lstStyle/>
          <a:p>
            <a:r>
              <a:t>Les données personnelles</a:t>
            </a:r>
          </a:p>
        </p:txBody>
      </p:sp>
      <p:pic>
        <p:nvPicPr>
          <p:cNvPr id="267"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270" name="à partir du croisement d’un ensemble de données"/>
          <p:cNvSpPr txBox="1"/>
          <p:nvPr/>
        </p:nvSpPr>
        <p:spPr>
          <a:xfrm>
            <a:off x="566960" y="3181350"/>
            <a:ext cx="4601343" cy="1663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7504" indent="-407504" algn="l" defTabSz="457200">
              <a:buClr>
                <a:srgbClr val="535353"/>
              </a:buClr>
              <a:buSzPct val="82000"/>
              <a:buChar char="•"/>
              <a:defRPr>
                <a:solidFill>
                  <a:srgbClr val="71716E"/>
                </a:solidFill>
                <a:latin typeface="Gill Sans"/>
                <a:ea typeface="Gill Sans"/>
                <a:cs typeface="Gill Sans"/>
                <a:sym typeface="Gill Sans"/>
              </a:defRPr>
            </a:lvl1pPr>
          </a:lstStyle>
          <a:p>
            <a:r>
              <a:t> à partir du croisement d’un ensemble de données</a:t>
            </a:r>
          </a:p>
        </p:txBody>
      </p:sp>
      <p:pic>
        <p:nvPicPr>
          <p:cNvPr id="271" name="Image" descr="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121" y="1253770"/>
            <a:ext cx="6489701" cy="12114108"/>
          </a:xfrm>
          <a:prstGeom prst="rect">
            <a:avLst/>
          </a:prstGeom>
          <a:ln w="12700">
            <a:miter lim="400000"/>
          </a:ln>
        </p:spPr>
      </p:pic>
      <p:sp>
        <p:nvSpPr>
          <p:cNvPr id="272" name="Les données personnelles"/>
          <p:cNvSpPr txBox="1">
            <a:spLocks noGrp="1"/>
          </p:cNvSpPr>
          <p:nvPr>
            <p:ph type="title"/>
          </p:nvPr>
        </p:nvSpPr>
        <p:spPr>
          <a:xfrm>
            <a:off x="355600" y="254000"/>
            <a:ext cx="6007461" cy="2438400"/>
          </a:xfrm>
          <a:prstGeom prst="rect">
            <a:avLst/>
          </a:prstGeom>
        </p:spPr>
        <p:txBody>
          <a:bodyPr/>
          <a:lstStyle>
            <a:lvl1pPr algn="l" defTabSz="554990">
              <a:defRPr sz="6840"/>
            </a:lvl1pPr>
          </a:lstStyle>
          <a:p>
            <a:r>
              <a:t>Les données personnelles</a:t>
            </a:r>
          </a:p>
        </p:txBody>
      </p:sp>
      <p:pic>
        <p:nvPicPr>
          <p:cNvPr id="273"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laque minéralogique.png" descr="Plaque minéralogiq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200" y="3937000"/>
            <a:ext cx="7772400" cy="1879600"/>
          </a:xfrm>
          <a:prstGeom prst="rect">
            <a:avLst/>
          </a:prstGeom>
          <a:ln w="12700">
            <a:miter lim="400000"/>
          </a:ln>
        </p:spPr>
      </p:pic>
      <p:sp>
        <p:nvSpPr>
          <p:cNvPr id="27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pic>
        <p:nvPicPr>
          <p:cNvPr id="277" name="6afe189e428d013b5715983ef8a675ef_400x400.jpeg" descr="6afe189e428d013b5715983ef8a675ef_400x40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400" y="3606800"/>
            <a:ext cx="2540000" cy="2540000"/>
          </a:xfrm>
          <a:prstGeom prst="rect">
            <a:avLst/>
          </a:prstGeom>
          <a:ln w="12700">
            <a:miter lim="400000"/>
          </a:ln>
        </p:spPr>
      </p:pic>
      <p:sp>
        <p:nvSpPr>
          <p:cNvPr id="278" name="N° SIRET"/>
          <p:cNvSpPr txBox="1"/>
          <p:nvPr/>
        </p:nvSpPr>
        <p:spPr>
          <a:xfrm>
            <a:off x="3487228" y="4565650"/>
            <a:ext cx="6030344" cy="622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457200">
              <a:defRPr>
                <a:solidFill>
                  <a:srgbClr val="71716E"/>
                </a:solidFill>
                <a:latin typeface="Gill Sans"/>
                <a:ea typeface="Gill Sans"/>
                <a:cs typeface="Gill Sans"/>
                <a:sym typeface="Gill Sans"/>
              </a:defRPr>
            </a:lvl1pPr>
          </a:lstStyle>
          <a:p>
            <a:r>
              <a:t>N° SIRET</a:t>
            </a:r>
          </a:p>
        </p:txBody>
      </p:sp>
      <p:pic>
        <p:nvPicPr>
          <p:cNvPr id="279" name="701.jpg" descr="7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400" y="3818466"/>
            <a:ext cx="2540000" cy="2116668"/>
          </a:xfrm>
          <a:prstGeom prst="rect">
            <a:avLst/>
          </a:prstGeom>
          <a:ln w="12700">
            <a:miter lim="400000"/>
          </a:ln>
        </p:spPr>
      </p:pic>
      <p:sp>
        <p:nvSpPr>
          <p:cNvPr id="280" name="IBAN FR76 3000  4509 8120 3456 8000 185"/>
          <p:cNvSpPr txBox="1"/>
          <p:nvPr/>
        </p:nvSpPr>
        <p:spPr>
          <a:xfrm>
            <a:off x="2346300" y="4565649"/>
            <a:ext cx="8312200"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IBAN FR76 3000  4509 8120 3456 8000 185</a:t>
            </a:r>
          </a:p>
        </p:txBody>
      </p:sp>
      <p:sp>
        <p:nvSpPr>
          <p:cNvPr id="281" name="QUIZZ"/>
          <p:cNvSpPr txBox="1">
            <a:spLocks noGrp="1"/>
          </p:cNvSpPr>
          <p:nvPr>
            <p:ph type="title"/>
          </p:nvPr>
        </p:nvSpPr>
        <p:spPr>
          <a:xfrm>
            <a:off x="355600" y="-161859"/>
            <a:ext cx="12293600" cy="2438401"/>
          </a:xfrm>
          <a:prstGeom prst="rect">
            <a:avLst/>
          </a:prstGeom>
        </p:spPr>
        <p:txBody>
          <a:bodyPr/>
          <a:lstStyle/>
          <a:p>
            <a:r>
              <a:t>QUIZZ</a:t>
            </a:r>
          </a:p>
        </p:txBody>
      </p:sp>
      <p:pic>
        <p:nvPicPr>
          <p:cNvPr id="282" name="NDPO2 GRIS.png" descr="NDPO2 GRI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200"/>
                                  </p:stCondLst>
                                  <p:iterate>
                                    <p:tmAbs val="0"/>
                                  </p:iterate>
                                  <p:childTnLst>
                                    <p:set>
                                      <p:cBhvr>
                                        <p:cTn id="6" fill="hold"/>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7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300"/>
                                  </p:stCondLst>
                                  <p:iterate>
                                    <p:tmAbs val="0"/>
                                  </p:iterate>
                                  <p:childTnLst>
                                    <p:set>
                                      <p:cBhvr>
                                        <p:cTn id="13" fill="hold"/>
                                        <p:tgtEl>
                                          <p:spTgt spid="278">
                                            <p:bg/>
                                          </p:spTgt>
                                        </p:tgtEl>
                                        <p:attrNameLst>
                                          <p:attrName>style.visibility</p:attrName>
                                        </p:attrNameLst>
                                      </p:cBhvr>
                                      <p:to>
                                        <p:strVal val="visible"/>
                                      </p:to>
                                    </p:set>
                                  </p:childTnLst>
                                </p:cTn>
                              </p:par>
                              <p:par>
                                <p:cTn id="14" presetID="1" presetClass="entr" presetSubtype="0" fill="hold" grpId="3" nodeType="withEffect">
                                  <p:stCondLst>
                                    <p:cond delay="300"/>
                                  </p:stCondLst>
                                  <p:iterate>
                                    <p:tmAbs val="0"/>
                                  </p:iterate>
                                  <p:childTnLst>
                                    <p:set>
                                      <p:cBhvr>
                                        <p:cTn id="15" fill="hold"/>
                                        <p:tgtEl>
                                          <p:spTgt spid="27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4" nodeType="clickEffect">
                                  <p:stCondLst>
                                    <p:cond delay="0"/>
                                  </p:stCondLst>
                                  <p:iterate>
                                    <p:tmAbs val="0"/>
                                  </p:iterate>
                                  <p:childTnLst>
                                    <p:set>
                                      <p:cBhvr>
                                        <p:cTn id="19" fill="hold">
                                          <p:stCondLst>
                                            <p:cond delay="0"/>
                                          </p:stCondLst>
                                        </p:cTn>
                                        <p:tgtEl>
                                          <p:spTgt spid="278">
                                            <p:txEl>
                                              <p:pRg st="0" end="0"/>
                                            </p:txEl>
                                          </p:spTgt>
                                        </p:tgtEl>
                                        <p:attrNameLst>
                                          <p:attrName>style.visibility</p:attrName>
                                        </p:attrNameLst>
                                      </p:cBhvr>
                                      <p:to>
                                        <p:strVal val="hidden"/>
                                      </p:to>
                                    </p:set>
                                  </p:childTnLst>
                                </p:cTn>
                              </p:par>
                              <p:par>
                                <p:cTn id="20" presetID="1" presetClass="exit" presetSubtype="0" fill="hold" grpId="4" nodeType="withEffect">
                                  <p:stCondLst>
                                    <p:cond delay="0"/>
                                  </p:stCondLst>
                                  <p:iterate>
                                    <p:tmAbs val="0"/>
                                  </p:iterate>
                                  <p:childTnLst>
                                    <p:set>
                                      <p:cBhvr>
                                        <p:cTn id="21" fill="hold">
                                          <p:stCondLst>
                                            <p:cond delay="0"/>
                                          </p:stCondLst>
                                        </p:cTn>
                                        <p:tgtEl>
                                          <p:spTgt spid="278">
                                            <p:bg/>
                                          </p:spTgt>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5" nodeType="afterEffect">
                                  <p:stCondLst>
                                    <p:cond delay="0"/>
                                  </p:stCondLst>
                                  <p:iterate>
                                    <p:tmAbs val="0"/>
                                  </p:iterate>
                                  <p:childTnLst>
                                    <p:set>
                                      <p:cBhvr>
                                        <p:cTn id="24" fill="hold"/>
                                        <p:tgtEl>
                                          <p:spTgt spid="2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6" nodeType="clickEffect">
                                  <p:stCondLst>
                                    <p:cond delay="0"/>
                                  </p:stCondLst>
                                  <p:iterate>
                                    <p:tmAbs val="0"/>
                                  </p:iterate>
                                  <p:childTnLst>
                                    <p:set>
                                      <p:cBhvr>
                                        <p:cTn id="28" fill="hold">
                                          <p:stCondLst>
                                            <p:cond delay="0"/>
                                          </p:stCondLst>
                                        </p:cTn>
                                        <p:tgtEl>
                                          <p:spTgt spid="279"/>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7" nodeType="afterEffect">
                                  <p:stCondLst>
                                    <p:cond delay="300"/>
                                  </p:stCondLst>
                                  <p:iterate>
                                    <p:tmAbs val="0"/>
                                  </p:iterate>
                                  <p:childTnLst>
                                    <p:set>
                                      <p:cBhvr>
                                        <p:cTn id="31" fill="hold"/>
                                        <p:tgtEl>
                                          <p:spTgt spid="28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8" nodeType="clickEffect">
                                  <p:stCondLst>
                                    <p:cond delay="0"/>
                                  </p:stCondLst>
                                  <p:iterate>
                                    <p:tmAbs val="0"/>
                                  </p:iterate>
                                  <p:childTnLst>
                                    <p:set>
                                      <p:cBhvr>
                                        <p:cTn id="35" fill="hold">
                                          <p:stCondLst>
                                            <p:cond delay="0"/>
                                          </p:stCondLst>
                                        </p:cTn>
                                        <p:tgtEl>
                                          <p:spTgt spid="280"/>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grpId="9" nodeType="afterEffect">
                                  <p:stCondLst>
                                    <p:cond delay="0"/>
                                  </p:stCondLst>
                                  <p:iterate>
                                    <p:tmAbs val="0"/>
                                  </p:iterate>
                                  <p:childTnLst>
                                    <p:set>
                                      <p:cBhvr>
                                        <p:cTn id="38" fill="hold"/>
                                        <p:tgtEl>
                                          <p:spTgt spid="2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0" nodeType="clickEffect">
                                  <p:stCondLst>
                                    <p:cond delay="0"/>
                                  </p:stCondLst>
                                  <p:iterate>
                                    <p:tmAbs val="0"/>
                                  </p:iterate>
                                  <p:childTnLst>
                                    <p:set>
                                      <p:cBhvr>
                                        <p:cTn id="42" fill="hold">
                                          <p:stCondLst>
                                            <p:cond delay="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9" animBg="1" advAuto="0"/>
      <p:bldP spid="275" grpId="10" animBg="1" advAuto="0"/>
      <p:bldP spid="277" grpId="1" animBg="1" advAuto="0"/>
      <p:bldP spid="277" grpId="2" animBg="1" advAuto="0"/>
      <p:bldP spid="278" grpId="3" build="p" bldLvl="5" animBg="1" advAuto="0"/>
      <p:bldP spid="278" grpId="4" build="p" bldLvl="5" animBg="1" advAuto="0"/>
      <p:bldP spid="279" grpId="5" animBg="1" advAuto="0"/>
      <p:bldP spid="279" grpId="6" animBg="1" advAuto="0"/>
      <p:bldP spid="280" grpId="7" animBg="1" advAuto="0"/>
      <p:bldP spid="280" grpId="8"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TENIR :"/>
          <p:cNvSpPr txBox="1">
            <a:spLocks noGrp="1"/>
          </p:cNvSpPr>
          <p:nvPr>
            <p:ph type="title"/>
          </p:nvPr>
        </p:nvSpPr>
        <p:spPr>
          <a:xfrm>
            <a:off x="355600" y="-114757"/>
            <a:ext cx="12293600" cy="2438401"/>
          </a:xfrm>
          <a:prstGeom prst="rect">
            <a:avLst/>
          </a:prstGeom>
        </p:spPr>
        <p:txBody>
          <a:bodyPr/>
          <a:lstStyle/>
          <a:p>
            <a:r>
              <a:rPr b="1">
                <a:latin typeface="Gill Sans"/>
                <a:ea typeface="Gill Sans"/>
                <a:cs typeface="Gill Sans"/>
                <a:sym typeface="Gill Sans"/>
              </a:rPr>
              <a:t>RETENIR</a:t>
            </a:r>
            <a:r>
              <a:t> :</a:t>
            </a:r>
          </a:p>
        </p:txBody>
      </p:sp>
      <p:sp>
        <p:nvSpPr>
          <p:cNvPr id="285" name="LA notion LA PLUS LARGE D’UNE DONNée à caractère personnel"/>
          <p:cNvSpPr txBox="1"/>
          <p:nvPr/>
        </p:nvSpPr>
        <p:spPr>
          <a:xfrm>
            <a:off x="-12031" y="1881064"/>
            <a:ext cx="13028862" cy="322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cap="all"/>
            </a:lvl1pPr>
          </a:lstStyle>
          <a:p>
            <a:r>
              <a:t>LA notion LA PLUS LARGE D’UNE DONNée à caractère personnel</a:t>
            </a:r>
          </a:p>
        </p:txBody>
      </p:sp>
      <p:sp>
        <p:nvSpPr>
          <p:cNvPr id="28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287" name="n° facture…"/>
          <p:cNvSpPr txBox="1"/>
          <p:nvPr/>
        </p:nvSpPr>
        <p:spPr>
          <a:xfrm>
            <a:off x="629844" y="5048334"/>
            <a:ext cx="11745112" cy="374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07504" indent="-407504" algn="l">
              <a:buClr>
                <a:srgbClr val="535353"/>
              </a:buClr>
              <a:buSzPct val="82000"/>
              <a:buChar char="•"/>
            </a:pPr>
            <a:r>
              <a:t>n° facture</a:t>
            </a:r>
          </a:p>
          <a:p>
            <a:pPr marL="407504" indent="-407504" algn="l">
              <a:buClr>
                <a:srgbClr val="535353"/>
              </a:buClr>
              <a:buSzPct val="82000"/>
              <a:buChar char="•"/>
            </a:pPr>
            <a:r>
              <a:t>Identifiant mdp</a:t>
            </a:r>
          </a:p>
          <a:p>
            <a:pPr marL="407504" indent="-407504" algn="l">
              <a:buClr>
                <a:srgbClr val="535353"/>
              </a:buClr>
              <a:buSzPct val="82000"/>
              <a:buChar char="•"/>
            </a:pPr>
            <a:r>
              <a:t>n° client</a:t>
            </a:r>
          </a:p>
          <a:p>
            <a:pPr marL="407504" indent="-407504" algn="l">
              <a:buClr>
                <a:srgbClr val="535353"/>
              </a:buClr>
              <a:buSzPct val="82000"/>
              <a:buChar char="•"/>
            </a:pPr>
            <a:r>
              <a:t>n° adhérent</a:t>
            </a:r>
          </a:p>
          <a:p>
            <a:pPr marL="407504" indent="-407504" algn="l">
              <a:buClr>
                <a:srgbClr val="535353"/>
              </a:buClr>
              <a:buSzPct val="82000"/>
              <a:buChar char="•"/>
            </a:pPr>
            <a:r>
              <a:t>Adresse Ip</a:t>
            </a:r>
          </a:p>
          <a:p>
            <a:pPr marL="407504" indent="-407504" algn="l">
              <a:buClr>
                <a:srgbClr val="535353"/>
              </a:buClr>
              <a:buSzPct val="82000"/>
              <a:buChar char="•"/>
            </a:pPr>
            <a:r>
              <a:t>Date de passage au péage + immatriculation véhicule</a:t>
            </a:r>
          </a:p>
          <a:p>
            <a:pPr marL="407504" indent="-407504" algn="l">
              <a:buClr>
                <a:srgbClr val="535353"/>
              </a:buClr>
              <a:buSzPct val="82000"/>
              <a:buChar char="•"/>
            </a:pPr>
            <a:r>
              <a:t>…</a:t>
            </a:r>
          </a:p>
        </p:txBody>
      </p:sp>
      <p:pic>
        <p:nvPicPr>
          <p:cNvPr id="288"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Données PARTICULIÈRES"/>
          <p:cNvSpPr txBox="1">
            <a:spLocks noGrp="1"/>
          </p:cNvSpPr>
          <p:nvPr>
            <p:ph type="title"/>
          </p:nvPr>
        </p:nvSpPr>
        <p:spPr>
          <a:prstGeom prst="rect">
            <a:avLst/>
          </a:prstGeom>
        </p:spPr>
        <p:txBody>
          <a:bodyPr/>
          <a:lstStyle/>
          <a:p>
            <a:r>
              <a:t>Données PARTICULIÈRES</a:t>
            </a:r>
          </a:p>
        </p:txBody>
      </p:sp>
      <p:sp>
        <p:nvSpPr>
          <p:cNvPr id="291" name="Données qui révèlent…"/>
          <p:cNvSpPr txBox="1">
            <a:spLocks noGrp="1"/>
          </p:cNvSpPr>
          <p:nvPr>
            <p:ph type="body" idx="1"/>
          </p:nvPr>
        </p:nvSpPr>
        <p:spPr>
          <a:xfrm>
            <a:off x="355600" y="2730500"/>
            <a:ext cx="11742123" cy="6299200"/>
          </a:xfrm>
          <a:prstGeom prst="rect">
            <a:avLst/>
          </a:prstGeom>
        </p:spPr>
        <p:txBody>
          <a:bodyPr anchor="t"/>
          <a:lstStyle/>
          <a:p>
            <a:pPr marL="0" indent="0">
              <a:buSzTx/>
              <a:buNone/>
            </a:pPr>
            <a:r>
              <a:t>Données qui révèlent</a:t>
            </a:r>
          </a:p>
          <a:p>
            <a:pPr marL="430143" indent="-430143">
              <a:buClr>
                <a:srgbClr val="535353"/>
              </a:buClr>
            </a:pPr>
            <a:r>
              <a:t>L’origine raciale ou ethnique</a:t>
            </a:r>
          </a:p>
          <a:p>
            <a:pPr marL="430143" indent="-430143">
              <a:buClr>
                <a:srgbClr val="535353"/>
              </a:buClr>
            </a:pPr>
            <a:r>
              <a:t>Les opinions politiques</a:t>
            </a:r>
          </a:p>
          <a:p>
            <a:pPr marL="430143" indent="-430143">
              <a:buClr>
                <a:srgbClr val="535353"/>
              </a:buClr>
            </a:pPr>
            <a:r>
              <a:t>Les convictions religieuses ou philosophiques</a:t>
            </a:r>
          </a:p>
          <a:p>
            <a:pPr marL="430143" indent="-430143">
              <a:buClr>
                <a:srgbClr val="535353"/>
              </a:buClr>
            </a:pPr>
            <a:r>
              <a:t>L’appartenance syndicale</a:t>
            </a:r>
          </a:p>
        </p:txBody>
      </p:sp>
      <p:sp>
        <p:nvSpPr>
          <p:cNvPr id="292"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pic>
        <p:nvPicPr>
          <p:cNvPr id="293" name="Origine raciale.jpg" descr="Origine racia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60000">
            <a:off x="7011444" y="1997885"/>
            <a:ext cx="2540001" cy="3103347"/>
          </a:xfrm>
          <a:prstGeom prst="rect">
            <a:avLst/>
          </a:prstGeom>
          <a:ln w="12700">
            <a:miter lim="400000"/>
          </a:ln>
        </p:spPr>
      </p:pic>
      <p:pic>
        <p:nvPicPr>
          <p:cNvPr id="294" name="kipa.jpg" descr="kip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6803" y="2835653"/>
            <a:ext cx="2540001" cy="1427811"/>
          </a:xfrm>
          <a:prstGeom prst="rect">
            <a:avLst/>
          </a:prstGeom>
          <a:ln w="12700">
            <a:miter lim="400000"/>
          </a:ln>
        </p:spPr>
      </p:pic>
      <p:pic>
        <p:nvPicPr>
          <p:cNvPr id="295" name="CHINE-EGLISE-CROYANTE.jpg" descr="CHINE-EGLISE-CROYAN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
            <a:off x="9916803" y="4614128"/>
            <a:ext cx="2540001" cy="1742239"/>
          </a:xfrm>
          <a:prstGeom prst="rect">
            <a:avLst/>
          </a:prstGeom>
          <a:ln w="12700">
            <a:miter lim="400000"/>
          </a:ln>
        </p:spPr>
      </p:pic>
      <p:pic>
        <p:nvPicPr>
          <p:cNvPr id="296" name="carte-electorale.jpg" descr="carte-electoral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0000">
            <a:off x="9361858" y="6413374"/>
            <a:ext cx="2540001" cy="3594341"/>
          </a:xfrm>
          <a:prstGeom prst="rect">
            <a:avLst/>
          </a:prstGeom>
          <a:ln w="12700">
            <a:miter lim="400000"/>
          </a:ln>
        </p:spPr>
      </p:pic>
      <p:pic>
        <p:nvPicPr>
          <p:cNvPr id="297" name="documents-dossier-29.jpg" descr="documents-dossier-29.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0724" y="7286333"/>
            <a:ext cx="3175001" cy="1848424"/>
          </a:xfrm>
          <a:prstGeom prst="rect">
            <a:avLst/>
          </a:prstGeom>
          <a:ln w="12700">
            <a:miter lim="400000"/>
          </a:ln>
        </p:spPr>
      </p:pic>
      <p:pic>
        <p:nvPicPr>
          <p:cNvPr id="298" name="NDPO2 GRIS.png" descr="NDPO2 GRI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ecg-cardiaque-electrocardiogramme.jpg" descr="ecg-cardiaque-electrocardiogram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40000">
            <a:off x="6953250" y="1971801"/>
            <a:ext cx="5118100" cy="2933701"/>
          </a:xfrm>
          <a:prstGeom prst="rect">
            <a:avLst/>
          </a:prstGeom>
          <a:ln w="12700">
            <a:miter lim="400000"/>
          </a:ln>
        </p:spPr>
      </p:pic>
      <p:sp>
        <p:nvSpPr>
          <p:cNvPr id="301" name="Données PARTICULIÈRES"/>
          <p:cNvSpPr txBox="1">
            <a:spLocks noGrp="1"/>
          </p:cNvSpPr>
          <p:nvPr>
            <p:ph type="title"/>
          </p:nvPr>
        </p:nvSpPr>
        <p:spPr>
          <a:prstGeom prst="rect">
            <a:avLst/>
          </a:prstGeom>
        </p:spPr>
        <p:txBody>
          <a:bodyPr/>
          <a:lstStyle/>
          <a:p>
            <a:r>
              <a:t>Données PARTICULIÈRES</a:t>
            </a:r>
          </a:p>
        </p:txBody>
      </p:sp>
      <p:sp>
        <p:nvSpPr>
          <p:cNvPr id="302"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pic>
        <p:nvPicPr>
          <p:cNvPr id="303" name="carte-identite-biometrie-algerie-emprainte.jpg" descr="carte-identite-biometrie-algerie-emprain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000">
            <a:off x="6343625" y="4210874"/>
            <a:ext cx="3175001" cy="2379686"/>
          </a:xfrm>
          <a:prstGeom prst="rect">
            <a:avLst/>
          </a:prstGeom>
          <a:ln w="12700">
            <a:miter lim="400000"/>
          </a:ln>
        </p:spPr>
      </p:pic>
      <p:pic>
        <p:nvPicPr>
          <p:cNvPr id="304" name="criminal-conviction.jpg" descr="criminal-convic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80000">
            <a:off x="9673366" y="5474456"/>
            <a:ext cx="3175001" cy="1931460"/>
          </a:xfrm>
          <a:prstGeom prst="rect">
            <a:avLst/>
          </a:prstGeom>
          <a:ln w="12700">
            <a:miter lim="400000"/>
          </a:ln>
        </p:spPr>
      </p:pic>
      <p:pic>
        <p:nvPicPr>
          <p:cNvPr id="305" name="orientation.png" descr="orienta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2300" y="7441167"/>
            <a:ext cx="2540000" cy="1798321"/>
          </a:xfrm>
          <a:prstGeom prst="rect">
            <a:avLst/>
          </a:prstGeom>
          <a:ln w="12700">
            <a:miter lim="400000"/>
          </a:ln>
        </p:spPr>
      </p:pic>
      <p:sp>
        <p:nvSpPr>
          <p:cNvPr id="306" name="Les données…"/>
          <p:cNvSpPr txBox="1">
            <a:spLocks noGrp="1"/>
          </p:cNvSpPr>
          <p:nvPr>
            <p:ph type="body" sz="half" idx="1"/>
          </p:nvPr>
        </p:nvSpPr>
        <p:spPr>
          <a:xfrm>
            <a:off x="631338" y="2730500"/>
            <a:ext cx="7065259" cy="6299200"/>
          </a:xfrm>
          <a:prstGeom prst="rect">
            <a:avLst/>
          </a:prstGeom>
        </p:spPr>
        <p:txBody>
          <a:bodyPr anchor="t"/>
          <a:lstStyle/>
          <a:p>
            <a:pPr marL="0" indent="0" defTabSz="537463">
              <a:spcBef>
                <a:spcPts val="3400"/>
              </a:spcBef>
              <a:buSzTx/>
              <a:buNone/>
              <a:defRPr sz="3496"/>
            </a:pPr>
            <a:r>
              <a:t>Les données</a:t>
            </a:r>
          </a:p>
          <a:p>
            <a:pPr marL="395732" indent="-395732" defTabSz="537463">
              <a:spcBef>
                <a:spcPts val="3400"/>
              </a:spcBef>
              <a:buClr>
                <a:srgbClr val="535353"/>
              </a:buClr>
              <a:defRPr sz="3496"/>
            </a:pPr>
            <a:r>
              <a:t>Génétiques</a:t>
            </a:r>
          </a:p>
          <a:p>
            <a:pPr marL="395732" indent="-395732" defTabSz="537463">
              <a:spcBef>
                <a:spcPts val="3400"/>
              </a:spcBef>
              <a:buClr>
                <a:srgbClr val="535353"/>
              </a:buClr>
              <a:defRPr sz="3496"/>
            </a:pPr>
            <a:r>
              <a:t>Biométriques</a:t>
            </a:r>
          </a:p>
          <a:p>
            <a:pPr marL="395732" indent="-395732" defTabSz="537463">
              <a:spcBef>
                <a:spcPts val="3400"/>
              </a:spcBef>
              <a:buClr>
                <a:srgbClr val="535353"/>
              </a:buClr>
              <a:defRPr sz="3496"/>
            </a:pPr>
            <a:r>
              <a:t>De santé</a:t>
            </a:r>
          </a:p>
          <a:p>
            <a:pPr marL="395732" indent="-395732" defTabSz="537463">
              <a:spcBef>
                <a:spcPts val="3400"/>
              </a:spcBef>
              <a:buClr>
                <a:srgbClr val="535353"/>
              </a:buClr>
              <a:defRPr sz="3496"/>
            </a:pPr>
            <a:r>
              <a:t>Vie ou orientation sexuelle</a:t>
            </a:r>
          </a:p>
          <a:p>
            <a:pPr marL="395732" indent="-395732" defTabSz="537463">
              <a:spcBef>
                <a:spcPts val="3400"/>
              </a:spcBef>
              <a:buClr>
                <a:srgbClr val="535353"/>
              </a:buClr>
              <a:defRPr sz="3496"/>
            </a:pPr>
            <a:r>
              <a:t>Condamnation pénale ou infraction</a:t>
            </a:r>
          </a:p>
        </p:txBody>
      </p:sp>
      <p:pic>
        <p:nvPicPr>
          <p:cNvPr id="307" name="NDPO2 GRIS.png" descr="NDPO2 GRI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Données PARTICULIÈRES"/>
          <p:cNvSpPr txBox="1">
            <a:spLocks noGrp="1"/>
          </p:cNvSpPr>
          <p:nvPr>
            <p:ph type="title"/>
          </p:nvPr>
        </p:nvSpPr>
        <p:spPr>
          <a:prstGeom prst="rect">
            <a:avLst/>
          </a:prstGeom>
        </p:spPr>
        <p:txBody>
          <a:bodyPr/>
          <a:lstStyle/>
          <a:p>
            <a:r>
              <a:t>Données PARTICULIÈRES</a:t>
            </a:r>
          </a:p>
        </p:txBody>
      </p:sp>
      <p:sp>
        <p:nvSpPr>
          <p:cNvPr id="31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311" name="Le numéro de Sécurité Sociale"/>
          <p:cNvSpPr txBox="1">
            <a:spLocks noGrp="1"/>
          </p:cNvSpPr>
          <p:nvPr>
            <p:ph type="body" idx="1"/>
          </p:nvPr>
        </p:nvSpPr>
        <p:spPr>
          <a:xfrm>
            <a:off x="631338" y="2730500"/>
            <a:ext cx="11205771" cy="6299200"/>
          </a:xfrm>
          <a:prstGeom prst="rect">
            <a:avLst/>
          </a:prstGeom>
        </p:spPr>
        <p:txBody>
          <a:bodyPr anchor="t"/>
          <a:lstStyle>
            <a:lvl1pPr marL="0" indent="0">
              <a:buSzTx/>
              <a:buNone/>
            </a:lvl1pPr>
          </a:lstStyle>
          <a:p>
            <a:r>
              <a:t>Le numéro de Sécurité Sociale</a:t>
            </a:r>
          </a:p>
        </p:txBody>
      </p:sp>
      <p:pic>
        <p:nvPicPr>
          <p:cNvPr id="312" name="NIR.png" descr="NI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185" y="3745347"/>
            <a:ext cx="10160001" cy="5623920"/>
          </a:xfrm>
          <a:prstGeom prst="rect">
            <a:avLst/>
          </a:prstGeom>
          <a:ln w="12700">
            <a:miter lim="400000"/>
          </a:ln>
        </p:spPr>
      </p:pic>
      <p:pic>
        <p:nvPicPr>
          <p:cNvPr id="313"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NIR.png" descr="NI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134" y="5238810"/>
            <a:ext cx="3175001" cy="1757475"/>
          </a:xfrm>
          <a:prstGeom prst="rect">
            <a:avLst/>
          </a:prstGeom>
          <a:ln w="12700">
            <a:miter lim="400000"/>
          </a:ln>
        </p:spPr>
      </p:pic>
      <p:pic>
        <p:nvPicPr>
          <p:cNvPr id="316" name="carte-electorale.jpg" descr="carte-electoral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0000">
            <a:off x="3406446" y="3923458"/>
            <a:ext cx="2540001" cy="3594341"/>
          </a:xfrm>
          <a:prstGeom prst="rect">
            <a:avLst/>
          </a:prstGeom>
          <a:ln w="12700">
            <a:miter lim="400000"/>
          </a:ln>
        </p:spPr>
      </p:pic>
      <p:pic>
        <p:nvPicPr>
          <p:cNvPr id="317" name="Origine raciale.jpg" descr="Origine racia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60000">
            <a:off x="1277286" y="2016042"/>
            <a:ext cx="2540001" cy="3103347"/>
          </a:xfrm>
          <a:prstGeom prst="rect">
            <a:avLst/>
          </a:prstGeom>
          <a:ln w="12700">
            <a:miter lim="400000"/>
          </a:ln>
        </p:spPr>
      </p:pic>
      <p:sp>
        <p:nvSpPr>
          <p:cNvPr id="318" name="Données PARTICULIÈRES"/>
          <p:cNvSpPr txBox="1">
            <a:spLocks noGrp="1"/>
          </p:cNvSpPr>
          <p:nvPr>
            <p:ph type="title"/>
          </p:nvPr>
        </p:nvSpPr>
        <p:spPr>
          <a:prstGeom prst="rect">
            <a:avLst/>
          </a:prstGeom>
        </p:spPr>
        <p:txBody>
          <a:bodyPr/>
          <a:lstStyle/>
          <a:p>
            <a:r>
              <a:t>Données PARTICULIÈRES</a:t>
            </a:r>
          </a:p>
        </p:txBody>
      </p:sp>
      <p:sp>
        <p:nvSpPr>
          <p:cNvPr id="319"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pic>
        <p:nvPicPr>
          <p:cNvPr id="320" name="ecg-cardiaque-electrocardiogramme.jpg" descr="ecg-cardiaque-electrocardiogramm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0000">
            <a:off x="6953250" y="2100865"/>
            <a:ext cx="5118100" cy="2933701"/>
          </a:xfrm>
          <a:prstGeom prst="rect">
            <a:avLst/>
          </a:prstGeom>
          <a:ln w="12700">
            <a:miter lim="400000"/>
          </a:ln>
        </p:spPr>
      </p:pic>
      <p:pic>
        <p:nvPicPr>
          <p:cNvPr id="321" name="kipa.jpg" descr="kip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586" y="6283217"/>
            <a:ext cx="2540001" cy="1427812"/>
          </a:xfrm>
          <a:prstGeom prst="rect">
            <a:avLst/>
          </a:prstGeom>
          <a:ln w="12700">
            <a:miter lim="400000"/>
          </a:ln>
        </p:spPr>
      </p:pic>
      <p:pic>
        <p:nvPicPr>
          <p:cNvPr id="322" name="CHINE-EGLISE-CROYANTE.jpg" descr="CHINE-EGLISE-CROYANT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5553" y="3471051"/>
            <a:ext cx="2540001" cy="1742239"/>
          </a:xfrm>
          <a:prstGeom prst="rect">
            <a:avLst/>
          </a:prstGeom>
          <a:ln w="12700">
            <a:miter lim="400000"/>
          </a:ln>
        </p:spPr>
      </p:pic>
      <p:pic>
        <p:nvPicPr>
          <p:cNvPr id="323" name="carte-identite-biometrie-algerie-emprainte.jpg" descr="carte-identite-biometrie-algerie-empraint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60000">
            <a:off x="6693944" y="6833560"/>
            <a:ext cx="3175001" cy="2379685"/>
          </a:xfrm>
          <a:prstGeom prst="rect">
            <a:avLst/>
          </a:prstGeom>
          <a:ln w="12700">
            <a:miter lim="400000"/>
          </a:ln>
        </p:spPr>
      </p:pic>
      <p:pic>
        <p:nvPicPr>
          <p:cNvPr id="324" name="criminal-conviction.jpg" descr="criminal-conviction.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80000">
            <a:off x="9378361" y="6023269"/>
            <a:ext cx="3175001" cy="1931459"/>
          </a:xfrm>
          <a:prstGeom prst="rect">
            <a:avLst/>
          </a:prstGeom>
          <a:ln w="12700">
            <a:miter lim="400000"/>
          </a:ln>
        </p:spPr>
      </p:pic>
      <p:pic>
        <p:nvPicPr>
          <p:cNvPr id="325" name="orientation.png" descr="orientatio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3360" y="2278581"/>
            <a:ext cx="2540001" cy="1798321"/>
          </a:xfrm>
          <a:prstGeom prst="rect">
            <a:avLst/>
          </a:prstGeom>
          <a:ln w="12700">
            <a:miter lim="400000"/>
          </a:ln>
        </p:spPr>
      </p:pic>
      <p:pic>
        <p:nvPicPr>
          <p:cNvPr id="326" name="forbidden-155564_1280.png" descr="forbidden-155564_128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5600" y="0"/>
            <a:ext cx="9753600" cy="9753600"/>
          </a:xfrm>
          <a:prstGeom prst="rect">
            <a:avLst/>
          </a:prstGeom>
          <a:ln w="12700">
            <a:miter lim="400000"/>
          </a:ln>
        </p:spPr>
      </p:pic>
      <p:sp>
        <p:nvSpPr>
          <p:cNvPr id="327" name="TRAITEMENTS…"/>
          <p:cNvSpPr txBox="1"/>
          <p:nvPr/>
        </p:nvSpPr>
        <p:spPr>
          <a:xfrm>
            <a:off x="2994794" y="3155949"/>
            <a:ext cx="7015213" cy="3441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1">
                <a:latin typeface="Gill Sans"/>
                <a:ea typeface="Gill Sans"/>
                <a:cs typeface="Gill Sans"/>
                <a:sym typeface="Gill Sans"/>
              </a:defRPr>
            </a:pPr>
            <a:r>
              <a:rPr>
                <a:solidFill>
                  <a:srgbClr val="C82506"/>
                </a:solidFill>
              </a:rPr>
              <a:t>TRAITEMENTS</a:t>
            </a:r>
          </a:p>
          <a:p>
            <a:pPr>
              <a:defRPr b="1">
                <a:latin typeface="Gill Sans"/>
                <a:ea typeface="Gill Sans"/>
                <a:cs typeface="Gill Sans"/>
                <a:sym typeface="Gill Sans"/>
              </a:defRPr>
            </a:pPr>
            <a:endParaRPr>
              <a:solidFill>
                <a:srgbClr val="C82506"/>
              </a:solidFill>
            </a:endParaRPr>
          </a:p>
          <a:p>
            <a:pPr>
              <a:defRPr sz="8600" b="1">
                <a:latin typeface="Gill Sans"/>
                <a:ea typeface="Gill Sans"/>
                <a:cs typeface="Gill Sans"/>
                <a:sym typeface="Gill Sans"/>
              </a:defRPr>
            </a:pPr>
            <a:r>
              <a:rPr>
                <a:solidFill>
                  <a:srgbClr val="C82506"/>
                </a:solidFill>
              </a:rPr>
              <a:t>INTERDITS</a:t>
            </a:r>
          </a:p>
          <a:p>
            <a:pPr>
              <a:defRPr b="1">
                <a:latin typeface="Gill Sans"/>
                <a:ea typeface="Gill Sans"/>
                <a:cs typeface="Gill Sans"/>
                <a:sym typeface="Gill Sans"/>
              </a:defRPr>
            </a:pPr>
            <a:endParaRPr>
              <a:solidFill>
                <a:srgbClr val="C82506"/>
              </a:solidFill>
            </a:endParaRPr>
          </a:p>
          <a:p>
            <a:pPr>
              <a:defRPr b="1">
                <a:latin typeface="Gill Sans"/>
                <a:ea typeface="Gill Sans"/>
                <a:cs typeface="Gill Sans"/>
                <a:sym typeface="Gill Sans"/>
              </a:defRPr>
            </a:pPr>
            <a:r>
              <a:t> sauf 10 exceptions</a:t>
            </a:r>
          </a:p>
        </p:txBody>
      </p:sp>
      <p:pic>
        <p:nvPicPr>
          <p:cNvPr id="328" name="NDPO2 GRIS.png" descr="NDPO2 GRIS.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200"/>
                                  </p:stCondLst>
                                  <p:iterate>
                                    <p:tmAbs val="0"/>
                                  </p:iterate>
                                  <p:childTnLst>
                                    <p:set>
                                      <p:cBhvr>
                                        <p:cTn id="6" fill="hold"/>
                                        <p:tgtEl>
                                          <p:spTgt spid="326"/>
                                        </p:tgtEl>
                                        <p:attrNameLst>
                                          <p:attrName>style.visibility</p:attrName>
                                        </p:attrNameLst>
                                      </p:cBhvr>
                                      <p:to>
                                        <p:strVal val="visible"/>
                                      </p:to>
                                    </p:set>
                                    <p:anim calcmode="lin" valueType="num">
                                      <p:cBhvr>
                                        <p:cTn id="7" dur="750" fill="hold"/>
                                        <p:tgtEl>
                                          <p:spTgt spid="326"/>
                                        </p:tgtEl>
                                        <p:attrNameLst>
                                          <p:attrName>ppt_w</p:attrName>
                                        </p:attrNameLst>
                                      </p:cBhvr>
                                      <p:tavLst>
                                        <p:tav tm="0">
                                          <p:val>
                                            <p:fltVal val="0"/>
                                          </p:val>
                                        </p:tav>
                                        <p:tav tm="100000">
                                          <p:val>
                                            <p:strVal val="#ppt_w"/>
                                          </p:val>
                                        </p:tav>
                                      </p:tavLst>
                                    </p:anim>
                                    <p:anim calcmode="lin" valueType="num">
                                      <p:cBhvr>
                                        <p:cTn id="8" dur="750" fill="hold"/>
                                        <p:tgtEl>
                                          <p:spTgt spid="326"/>
                                        </p:tgtEl>
                                        <p:attrNameLst>
                                          <p:attrName>ppt_h</p:attrName>
                                        </p:attrNameLst>
                                      </p:cBhvr>
                                      <p:tavLst>
                                        <p:tav tm="0">
                                          <p:val>
                                            <p:fltVal val="0"/>
                                          </p:val>
                                        </p:tav>
                                        <p:tav tm="100000">
                                          <p:val>
                                            <p:strVal val="#ppt_h"/>
                                          </p:val>
                                        </p:tav>
                                      </p:tavLst>
                                    </p:anim>
                                  </p:childTnLst>
                                </p:cTn>
                              </p:par>
                            </p:childTnLst>
                          </p:cTn>
                        </p:par>
                        <p:par>
                          <p:cTn id="9" fill="hold">
                            <p:stCondLst>
                              <p:cond delay="950"/>
                            </p:stCondLst>
                            <p:childTnLst>
                              <p:par>
                                <p:cTn id="10" presetID="1" presetClass="entr" presetSubtype="0" fill="hold" grpId="2" nodeType="afterEffect">
                                  <p:stCondLst>
                                    <p:cond delay="100"/>
                                  </p:stCondLst>
                                  <p:iterate>
                                    <p:tmAbs val="0"/>
                                  </p:iterate>
                                  <p:childTnLst>
                                    <p:set>
                                      <p:cBhvr>
                                        <p:cTn id="11"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1" animBg="1" advAuto="0"/>
      <p:bldP spid="327"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Données PARTICULIÈRES"/>
          <p:cNvSpPr txBox="1">
            <a:spLocks noGrp="1"/>
          </p:cNvSpPr>
          <p:nvPr>
            <p:ph type="title"/>
          </p:nvPr>
        </p:nvSpPr>
        <p:spPr>
          <a:prstGeom prst="rect">
            <a:avLst/>
          </a:prstGeom>
        </p:spPr>
        <p:txBody>
          <a:bodyPr/>
          <a:lstStyle/>
          <a:p>
            <a:r>
              <a:t>Données PARTICULIÈRES</a:t>
            </a:r>
          </a:p>
        </p:txBody>
      </p:sp>
      <p:sp>
        <p:nvSpPr>
          <p:cNvPr id="331"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332" name="Les exceptions qui nous concerne :…"/>
          <p:cNvSpPr txBox="1">
            <a:spLocks noGrp="1"/>
          </p:cNvSpPr>
          <p:nvPr>
            <p:ph type="body" idx="1"/>
          </p:nvPr>
        </p:nvSpPr>
        <p:spPr>
          <a:xfrm>
            <a:off x="208823" y="2730500"/>
            <a:ext cx="12632180" cy="6299200"/>
          </a:xfrm>
          <a:prstGeom prst="rect">
            <a:avLst/>
          </a:prstGeom>
        </p:spPr>
        <p:txBody>
          <a:bodyPr anchor="t"/>
          <a:lstStyle/>
          <a:p>
            <a:pPr marL="0" indent="0">
              <a:buSzTx/>
              <a:buNone/>
            </a:pPr>
            <a:r>
              <a:t>Les exceptions qui nous concerne :</a:t>
            </a:r>
          </a:p>
          <a:p>
            <a:pPr marL="430143" indent="-430143">
              <a:buClr>
                <a:srgbClr val="535353"/>
              </a:buClr>
            </a:pPr>
            <a:r>
              <a:t>Traitement effectué un organisme à but non lucratif poursuivant une finalité politique, philosophique, religieuse ou syndicale (sous certaines conditions)</a:t>
            </a:r>
          </a:p>
          <a:p>
            <a:pPr marL="430143" indent="-430143">
              <a:buClr>
                <a:srgbClr val="535353"/>
              </a:buClr>
            </a:pPr>
            <a:r>
              <a:t>Le traitement est nécessaire pour des diagnostics médicaux, la prise en charge sanitaire … si ces données sont traitées par un professionnel de santé soumis à une obligation de secret professionnel </a:t>
            </a:r>
          </a:p>
        </p:txBody>
      </p:sp>
      <p:pic>
        <p:nvPicPr>
          <p:cNvPr id="333"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6078-Happy birthday et pin-up_small.gif" descr="6078-Happy birthday et pin-up_small.gif"/>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b="15725"/>
          <a:stretch>
            <a:fillRect/>
          </a:stretch>
        </p:blipFill>
        <p:spPr>
          <a:xfrm rot="360000">
            <a:off x="6870699" y="2781299"/>
            <a:ext cx="5283201" cy="6184901"/>
          </a:xfrm>
          <a:prstGeom prst="rect">
            <a:avLst/>
          </a:prstGeom>
        </p:spPr>
      </p:pic>
      <p:sp>
        <p:nvSpPr>
          <p:cNvPr id="133" name="Titre"/>
          <p:cNvSpPr txBox="1">
            <a:spLocks noGrp="1"/>
          </p:cNvSpPr>
          <p:nvPr>
            <p:ph type="title"/>
          </p:nvPr>
        </p:nvSpPr>
        <p:spPr>
          <a:prstGeom prst="rect">
            <a:avLst/>
          </a:prstGeom>
        </p:spPr>
        <p:txBody>
          <a:bodyPr/>
          <a:lstStyle/>
          <a:p>
            <a:endParaRPr/>
          </a:p>
        </p:txBody>
      </p:sp>
      <p:sp>
        <p:nvSpPr>
          <p:cNvPr id="134" name="LA CNIL FÊTE SES…"/>
          <p:cNvSpPr txBox="1">
            <a:spLocks noGrp="1"/>
          </p:cNvSpPr>
          <p:nvPr>
            <p:ph type="body" sz="half" idx="1"/>
          </p:nvPr>
        </p:nvSpPr>
        <p:spPr>
          <a:prstGeom prst="rect">
            <a:avLst/>
          </a:prstGeom>
        </p:spPr>
        <p:txBody>
          <a:bodyPr/>
          <a:lstStyle/>
          <a:p>
            <a:pPr marL="0" indent="0" algn="ctr">
              <a:buSzTx/>
              <a:buNone/>
              <a:defRPr sz="4900">
                <a:latin typeface="Comic Sans MS"/>
                <a:ea typeface="Comic Sans MS"/>
                <a:cs typeface="Comic Sans MS"/>
                <a:sym typeface="Comic Sans MS"/>
              </a:defRPr>
            </a:pPr>
            <a:r>
              <a:t>LA CNIL FÊTE SES</a:t>
            </a:r>
          </a:p>
          <a:p>
            <a:pPr marL="0" indent="0" algn="ctr">
              <a:buSzTx/>
              <a:buNone/>
              <a:defRPr sz="4900">
                <a:latin typeface="Comic Sans MS"/>
                <a:ea typeface="Comic Sans MS"/>
                <a:cs typeface="Comic Sans MS"/>
                <a:sym typeface="Comic Sans MS"/>
              </a:defRPr>
            </a:pPr>
            <a:r>
              <a:t>40 ANS</a:t>
            </a:r>
          </a:p>
        </p:txBody>
      </p:sp>
      <p:sp>
        <p:nvSpPr>
          <p:cNvPr id="135" name="Numéro de diapositive"/>
          <p:cNvSpPr txBox="1">
            <a:spLocks noGrp="1"/>
          </p:cNvSpPr>
          <p:nvPr>
            <p:ph type="sldNum" sz="quarter" idx="4294967295"/>
          </p:nvPr>
        </p:nvSpPr>
        <p:spPr>
          <a:xfrm>
            <a:off x="6381749" y="9270999"/>
            <a:ext cx="22860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136"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Les TRAITEMENTS"/>
          <p:cNvSpPr txBox="1">
            <a:spLocks noGrp="1"/>
          </p:cNvSpPr>
          <p:nvPr>
            <p:ph type="title"/>
          </p:nvPr>
        </p:nvSpPr>
        <p:spPr>
          <a:prstGeom prst="rect">
            <a:avLst/>
          </a:prstGeom>
        </p:spPr>
        <p:txBody>
          <a:bodyPr/>
          <a:lstStyle/>
          <a:p>
            <a:r>
              <a:t>Les TRAITEMENTS</a:t>
            </a:r>
          </a:p>
        </p:txBody>
      </p:sp>
      <p:sp>
        <p:nvSpPr>
          <p:cNvPr id="33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pic>
        <p:nvPicPr>
          <p:cNvPr id="337" name="traitement-de-données.jpg" descr="traitement-de-donné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950" y="2463800"/>
            <a:ext cx="6438900" cy="4826000"/>
          </a:xfrm>
          <a:prstGeom prst="rect">
            <a:avLst/>
          </a:prstGeom>
          <a:ln w="12700">
            <a:miter lim="400000"/>
          </a:ln>
        </p:spPr>
      </p:pic>
      <p:pic>
        <p:nvPicPr>
          <p:cNvPr id="338"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Les TRAITEMENTS"/>
          <p:cNvSpPr txBox="1">
            <a:spLocks noGrp="1"/>
          </p:cNvSpPr>
          <p:nvPr>
            <p:ph type="title"/>
          </p:nvPr>
        </p:nvSpPr>
        <p:spPr>
          <a:xfrm>
            <a:off x="355600" y="254000"/>
            <a:ext cx="12293600" cy="1527098"/>
          </a:xfrm>
          <a:prstGeom prst="rect">
            <a:avLst/>
          </a:prstGeom>
        </p:spPr>
        <p:txBody>
          <a:bodyPr/>
          <a:lstStyle/>
          <a:p>
            <a:r>
              <a:t>Les TRAITEMENTS</a:t>
            </a:r>
          </a:p>
        </p:txBody>
      </p:sp>
      <p:sp>
        <p:nvSpPr>
          <p:cNvPr id="341"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342" name="Définition :…"/>
          <p:cNvSpPr txBox="1"/>
          <p:nvPr/>
        </p:nvSpPr>
        <p:spPr>
          <a:xfrm>
            <a:off x="1265070" y="1976014"/>
            <a:ext cx="10474660" cy="6655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r>
              <a:t>Définition : </a:t>
            </a:r>
          </a:p>
          <a:p>
            <a:pPr algn="l"/>
            <a:endParaRPr/>
          </a:p>
          <a:p>
            <a:pPr algn="l">
              <a:lnSpc>
                <a:spcPts val="4800"/>
              </a:lnSpc>
              <a:defRPr>
                <a:solidFill>
                  <a:srgbClr val="FFFFFF"/>
                </a:solidFill>
              </a:defRPr>
            </a:pPr>
            <a:r>
              <a:t>toute opération ou tout ensemble d’opérations</a:t>
            </a:r>
          </a:p>
          <a:p>
            <a:pPr algn="l">
              <a:lnSpc>
                <a:spcPts val="4800"/>
              </a:lnSpc>
              <a:defRPr>
                <a:solidFill>
                  <a:srgbClr val="FFFFFF"/>
                </a:solidFill>
              </a:defRPr>
            </a:pPr>
            <a:r>
              <a:t> </a:t>
            </a:r>
          </a:p>
          <a:p>
            <a:pPr algn="l">
              <a:lnSpc>
                <a:spcPts val="4800"/>
              </a:lnSpc>
            </a:pPr>
            <a:r>
              <a:rPr>
                <a:solidFill>
                  <a:srgbClr val="FFFFFF"/>
                </a:solidFill>
              </a:rPr>
              <a:t>effectuées ou non à l’aide de procédés automatisés</a:t>
            </a:r>
            <a:r>
              <a:t> et </a:t>
            </a:r>
          </a:p>
          <a:p>
            <a:pPr algn="l">
              <a:lnSpc>
                <a:spcPts val="4800"/>
              </a:lnSpc>
            </a:pPr>
            <a:endParaRPr/>
          </a:p>
          <a:p>
            <a:pPr algn="l">
              <a:lnSpc>
                <a:spcPts val="4800"/>
              </a:lnSpc>
            </a:pPr>
            <a:r>
              <a:rPr>
                <a:solidFill>
                  <a:srgbClr val="FFFFFF"/>
                </a:solidFill>
              </a:rPr>
              <a:t>appliquées à des données ou des ensembles de données,</a:t>
            </a:r>
            <a:r>
              <a:t> </a:t>
            </a:r>
          </a:p>
          <a:p>
            <a:pPr algn="l">
              <a:lnSpc>
                <a:spcPts val="4800"/>
              </a:lnSpc>
            </a:pPr>
            <a:endParaRPr/>
          </a:p>
          <a:p>
            <a:pPr algn="l">
              <a:lnSpc>
                <a:spcPts val="3700"/>
              </a:lnSpc>
              <a:defRPr sz="2300"/>
            </a:pPr>
            <a:r>
              <a:t>telles que la collecte, l’enregistrement, l’organisation, la structuration, la conservation, l’adaptation ou la modification, l’extraction, la consultation, l’utilisation, la communication par transmission, la diffusion ou toute autre forme de mise à disposition, le rapprochement ou l’interconnexion, la limitation, l’effacement ou la destruction</a:t>
            </a:r>
          </a:p>
        </p:txBody>
      </p:sp>
      <p:pic>
        <p:nvPicPr>
          <p:cNvPr id="343"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Les TRAITEMENTS"/>
          <p:cNvSpPr txBox="1">
            <a:spLocks noGrp="1"/>
          </p:cNvSpPr>
          <p:nvPr>
            <p:ph type="title"/>
          </p:nvPr>
        </p:nvSpPr>
        <p:spPr>
          <a:xfrm>
            <a:off x="355600" y="254000"/>
            <a:ext cx="12293600" cy="1527098"/>
          </a:xfrm>
          <a:prstGeom prst="rect">
            <a:avLst/>
          </a:prstGeom>
        </p:spPr>
        <p:txBody>
          <a:bodyPr/>
          <a:lstStyle/>
          <a:p>
            <a:r>
              <a:t>Les TRAITEMENTS</a:t>
            </a:r>
          </a:p>
        </p:txBody>
      </p:sp>
      <p:sp>
        <p:nvSpPr>
          <p:cNvPr id="34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347" name="Considérant 15…"/>
          <p:cNvSpPr txBox="1"/>
          <p:nvPr/>
        </p:nvSpPr>
        <p:spPr>
          <a:xfrm>
            <a:off x="927067" y="2199465"/>
            <a:ext cx="4749866" cy="5832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r>
              <a:t>Considérant 15</a:t>
            </a:r>
          </a:p>
          <a:p>
            <a:pPr algn="l"/>
            <a:endParaRPr/>
          </a:p>
          <a:p>
            <a:pPr algn="l"/>
            <a:r>
              <a:t>La protection des personnes physiques […] devrait s'appliquer aux traitements de données à caractère personnel à l'aide de procédés automatisés </a:t>
            </a:r>
            <a:r>
              <a:rPr b="1">
                <a:latin typeface="Gill Sans"/>
                <a:ea typeface="Gill Sans"/>
                <a:cs typeface="Gill Sans"/>
                <a:sym typeface="Gill Sans"/>
              </a:rPr>
              <a:t>ainsi qu'aux traitements manuels</a:t>
            </a:r>
            <a:r>
              <a:t> […]</a:t>
            </a:r>
          </a:p>
        </p:txBody>
      </p:sp>
      <p:pic>
        <p:nvPicPr>
          <p:cNvPr id="348" name="19532_Les_supports_papier_aussi___AFCDP_2019.jpg" descr="19532_Les_supports_papier_aussi___AFCDP_20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0" y="2009720"/>
            <a:ext cx="6451600" cy="6211916"/>
          </a:xfrm>
          <a:prstGeom prst="rect">
            <a:avLst/>
          </a:prstGeom>
          <a:ln w="12700">
            <a:miter lim="400000"/>
          </a:ln>
        </p:spPr>
      </p:pic>
      <p:pic>
        <p:nvPicPr>
          <p:cNvPr id="349"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TRAITEMENT…"/>
          <p:cNvSpPr txBox="1">
            <a:spLocks noGrp="1"/>
          </p:cNvSpPr>
          <p:nvPr>
            <p:ph type="title"/>
          </p:nvPr>
        </p:nvSpPr>
        <p:spPr>
          <a:xfrm>
            <a:off x="355600" y="254000"/>
            <a:ext cx="12293600" cy="2222189"/>
          </a:xfrm>
          <a:prstGeom prst="rect">
            <a:avLst/>
          </a:prstGeom>
        </p:spPr>
        <p:txBody>
          <a:bodyPr>
            <a:normAutofit fontScale="90000"/>
          </a:bodyPr>
          <a:lstStyle/>
          <a:p>
            <a:r>
              <a:t>TRAITEMENT</a:t>
            </a:r>
          </a:p>
          <a:p>
            <a:r>
              <a:t>Ensemble STRUCTURé</a:t>
            </a:r>
          </a:p>
        </p:txBody>
      </p:sp>
      <p:sp>
        <p:nvSpPr>
          <p:cNvPr id="352"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grpSp>
        <p:nvGrpSpPr>
          <p:cNvPr id="355" name="Image"/>
          <p:cNvGrpSpPr/>
          <p:nvPr/>
        </p:nvGrpSpPr>
        <p:grpSpPr>
          <a:xfrm>
            <a:off x="8576929" y="2777470"/>
            <a:ext cx="4043503" cy="5334001"/>
            <a:chOff x="0" y="0"/>
            <a:chExt cx="4043502" cy="5334000"/>
          </a:xfrm>
        </p:grpSpPr>
        <p:pic>
          <p:nvPicPr>
            <p:cNvPr id="354" name="Image" descr="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50800"/>
              <a:ext cx="3865703" cy="5092700"/>
            </a:xfrm>
            <a:prstGeom prst="rect">
              <a:avLst/>
            </a:prstGeom>
            <a:ln>
              <a:noFill/>
            </a:ln>
            <a:effectLst/>
          </p:spPr>
        </p:pic>
        <p:pic>
          <p:nvPicPr>
            <p:cNvPr id="353" name="Image" descr="Image"/>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4043503" cy="5334000"/>
            </a:xfrm>
            <a:prstGeom prst="rect">
              <a:avLst/>
            </a:prstGeom>
            <a:effectLst/>
          </p:spPr>
        </p:pic>
      </p:grpSp>
      <p:pic>
        <p:nvPicPr>
          <p:cNvPr id="356"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77" y="2809220"/>
            <a:ext cx="7429501" cy="5270501"/>
          </a:xfrm>
          <a:prstGeom prst="rect">
            <a:avLst/>
          </a:prstGeom>
          <a:ln w="12700">
            <a:miter lim="400000"/>
          </a:ln>
        </p:spPr>
      </p:pic>
      <p:pic>
        <p:nvPicPr>
          <p:cNvPr id="357" name="238RGPD_Tampon.png" descr="238RGPD_Tamp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5249" y="4884812"/>
            <a:ext cx="2540001" cy="1518529"/>
          </a:xfrm>
          <a:prstGeom prst="rect">
            <a:avLst/>
          </a:prstGeom>
          <a:ln w="12700">
            <a:miter lim="400000"/>
          </a:ln>
        </p:spPr>
      </p:pic>
      <p:pic>
        <p:nvPicPr>
          <p:cNvPr id="358" name="NDPO2 GRIS.png" descr="NDPO2 GRI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5000"/>
                                  </p:stCondLst>
                                  <p:iterate>
                                    <p:tmAbs val="0"/>
                                  </p:iterate>
                                  <p:childTnLst>
                                    <p:set>
                                      <p:cBhvr>
                                        <p:cTn id="6" fill="hold"/>
                                        <p:tgtEl>
                                          <p:spTgt spid="357"/>
                                        </p:tgtEl>
                                        <p:attrNameLst>
                                          <p:attrName>style.visibility</p:attrName>
                                        </p:attrNameLst>
                                      </p:cBhvr>
                                      <p:to>
                                        <p:strVal val="visible"/>
                                      </p:to>
                                    </p:set>
                                    <p:anim calcmode="lin" valueType="num">
                                      <p:cBhvr>
                                        <p:cTn id="7" dur="750" fill="hold"/>
                                        <p:tgtEl>
                                          <p:spTgt spid="357"/>
                                        </p:tgtEl>
                                        <p:attrNameLst>
                                          <p:attrName>ppt_w</p:attrName>
                                        </p:attrNameLst>
                                      </p:cBhvr>
                                      <p:tavLst>
                                        <p:tav tm="0">
                                          <p:val>
                                            <p:fltVal val="0"/>
                                          </p:val>
                                        </p:tav>
                                        <p:tav tm="100000">
                                          <p:val>
                                            <p:strVal val="#ppt_w"/>
                                          </p:val>
                                        </p:tav>
                                      </p:tavLst>
                                    </p:anim>
                                    <p:anim calcmode="lin" valueType="num">
                                      <p:cBhvr>
                                        <p:cTn id="8" dur="750" fill="hold"/>
                                        <p:tgtEl>
                                          <p:spTgt spid="3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Les TRAITEMENTS"/>
          <p:cNvSpPr txBox="1">
            <a:spLocks noGrp="1"/>
          </p:cNvSpPr>
          <p:nvPr>
            <p:ph type="title"/>
          </p:nvPr>
        </p:nvSpPr>
        <p:spPr>
          <a:xfrm>
            <a:off x="355600" y="254000"/>
            <a:ext cx="12293600" cy="1527098"/>
          </a:xfrm>
          <a:prstGeom prst="rect">
            <a:avLst/>
          </a:prstGeom>
        </p:spPr>
        <p:txBody>
          <a:bodyPr/>
          <a:lstStyle/>
          <a:p>
            <a:r>
              <a:t>Les TRAITEMENTS</a:t>
            </a:r>
          </a:p>
        </p:txBody>
      </p:sp>
      <p:sp>
        <p:nvSpPr>
          <p:cNvPr id="361"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pic>
        <p:nvPicPr>
          <p:cNvPr id="362" name="G_pim_51_1524666844.jpg" descr="G_pim_51_15246668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185" y="2140925"/>
            <a:ext cx="6350001" cy="2839358"/>
          </a:xfrm>
          <a:prstGeom prst="rect">
            <a:avLst/>
          </a:prstGeom>
          <a:ln w="12700">
            <a:miter lim="400000"/>
          </a:ln>
        </p:spPr>
      </p:pic>
      <p:sp>
        <p:nvSpPr>
          <p:cNvPr id="363" name="Traitements « papiers »"/>
          <p:cNvSpPr txBox="1"/>
          <p:nvPr/>
        </p:nvSpPr>
        <p:spPr>
          <a:xfrm>
            <a:off x="577221" y="3249454"/>
            <a:ext cx="436460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Traitements « papiers »</a:t>
            </a:r>
          </a:p>
        </p:txBody>
      </p:sp>
      <p:sp>
        <p:nvSpPr>
          <p:cNvPr id="364" name="Traitements numérique…"/>
          <p:cNvSpPr txBox="1"/>
          <p:nvPr/>
        </p:nvSpPr>
        <p:spPr>
          <a:xfrm>
            <a:off x="822590" y="6554141"/>
            <a:ext cx="4422875"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Traitements numérique</a:t>
            </a:r>
          </a:p>
          <a:p>
            <a:r>
              <a:t>« automatisés »</a:t>
            </a:r>
          </a:p>
        </p:txBody>
      </p:sp>
      <p:pic>
        <p:nvPicPr>
          <p:cNvPr id="365" name="238RGPD_Tampon.png" descr="238RGPD_Tamp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374" y="2801340"/>
            <a:ext cx="2540001" cy="1518529"/>
          </a:xfrm>
          <a:prstGeom prst="rect">
            <a:avLst/>
          </a:prstGeom>
          <a:ln w="12700">
            <a:miter lim="400000"/>
          </a:ln>
        </p:spPr>
      </p:pic>
      <p:pic>
        <p:nvPicPr>
          <p:cNvPr id="366" name="avis-disque-dur-interne-hitachi.jpg" descr="avis-disque-dur-interne-hitach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085" y="5209143"/>
            <a:ext cx="4902201" cy="3832997"/>
          </a:xfrm>
          <a:prstGeom prst="rect">
            <a:avLst/>
          </a:prstGeom>
          <a:ln w="12700">
            <a:miter lim="400000"/>
          </a:ln>
        </p:spPr>
      </p:pic>
      <p:pic>
        <p:nvPicPr>
          <p:cNvPr id="367" name="238RGPD_Tampon.png" descr="238RGPD_Tamp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185" y="6062767"/>
            <a:ext cx="2540001" cy="1518529"/>
          </a:xfrm>
          <a:prstGeom prst="rect">
            <a:avLst/>
          </a:prstGeom>
          <a:ln w="12700">
            <a:miter lim="400000"/>
          </a:ln>
        </p:spPr>
      </p:pic>
      <p:pic>
        <p:nvPicPr>
          <p:cNvPr id="368" name="NDPO2 GRIS.png" descr="NDPO2 GRI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500"/>
                                  </p:stCondLst>
                                  <p:iterate>
                                    <p:tmAbs val="0"/>
                                  </p:iterate>
                                  <p:childTnLst>
                                    <p:set>
                                      <p:cBhvr>
                                        <p:cTn id="6" fill="hold"/>
                                        <p:tgtEl>
                                          <p:spTgt spid="365"/>
                                        </p:tgtEl>
                                        <p:attrNameLst>
                                          <p:attrName>style.visibility</p:attrName>
                                        </p:attrNameLst>
                                      </p:cBhvr>
                                      <p:to>
                                        <p:strVal val="visible"/>
                                      </p:to>
                                    </p:set>
                                    <p:anim calcmode="lin" valueType="num">
                                      <p:cBhvr>
                                        <p:cTn id="7" dur="750" fill="hold"/>
                                        <p:tgtEl>
                                          <p:spTgt spid="365"/>
                                        </p:tgtEl>
                                        <p:attrNameLst>
                                          <p:attrName>ppt_w</p:attrName>
                                        </p:attrNameLst>
                                      </p:cBhvr>
                                      <p:tavLst>
                                        <p:tav tm="0">
                                          <p:val>
                                            <p:fltVal val="0"/>
                                          </p:val>
                                        </p:tav>
                                        <p:tav tm="100000">
                                          <p:val>
                                            <p:strVal val="#ppt_w"/>
                                          </p:val>
                                        </p:tav>
                                      </p:tavLst>
                                    </p:anim>
                                    <p:anim calcmode="lin" valueType="num">
                                      <p:cBhvr>
                                        <p:cTn id="8" dur="750" fill="hold"/>
                                        <p:tgtEl>
                                          <p:spTgt spid="365"/>
                                        </p:tgtEl>
                                        <p:attrNameLst>
                                          <p:attrName>ppt_h</p:attrName>
                                        </p:attrNameLst>
                                      </p:cBhvr>
                                      <p:tavLst>
                                        <p:tav tm="0">
                                          <p:val>
                                            <p:fltVal val="0"/>
                                          </p:val>
                                        </p:tav>
                                        <p:tav tm="100000">
                                          <p:val>
                                            <p:strVal val="#ppt_h"/>
                                          </p:val>
                                        </p:tav>
                                      </p:tavLst>
                                    </p:anim>
                                  </p:childTnLst>
                                </p:cTn>
                              </p:par>
                            </p:childTnLst>
                          </p:cTn>
                        </p:par>
                        <p:par>
                          <p:cTn id="9" fill="hold">
                            <p:stCondLst>
                              <p:cond delay="1250"/>
                            </p:stCondLst>
                            <p:childTnLst>
                              <p:par>
                                <p:cTn id="10" presetID="23" presetClass="entr" presetSubtype="16" fill="hold" grpId="2" nodeType="afterEffect">
                                  <p:stCondLst>
                                    <p:cond delay="500"/>
                                  </p:stCondLst>
                                  <p:iterate>
                                    <p:tmAbs val="0"/>
                                  </p:iterate>
                                  <p:childTnLst>
                                    <p:set>
                                      <p:cBhvr>
                                        <p:cTn id="11" fill="hold"/>
                                        <p:tgtEl>
                                          <p:spTgt spid="367"/>
                                        </p:tgtEl>
                                        <p:attrNameLst>
                                          <p:attrName>style.visibility</p:attrName>
                                        </p:attrNameLst>
                                      </p:cBhvr>
                                      <p:to>
                                        <p:strVal val="visible"/>
                                      </p:to>
                                    </p:set>
                                    <p:anim calcmode="lin" valueType="num">
                                      <p:cBhvr>
                                        <p:cTn id="12" dur="750" fill="hold"/>
                                        <p:tgtEl>
                                          <p:spTgt spid="367"/>
                                        </p:tgtEl>
                                        <p:attrNameLst>
                                          <p:attrName>ppt_w</p:attrName>
                                        </p:attrNameLst>
                                      </p:cBhvr>
                                      <p:tavLst>
                                        <p:tav tm="0">
                                          <p:val>
                                            <p:fltVal val="0"/>
                                          </p:val>
                                        </p:tav>
                                        <p:tav tm="100000">
                                          <p:val>
                                            <p:strVal val="#ppt_w"/>
                                          </p:val>
                                        </p:tav>
                                      </p:tavLst>
                                    </p:anim>
                                    <p:anim calcmode="lin" valueType="num">
                                      <p:cBhvr>
                                        <p:cTn id="13" dur="750" fill="hold"/>
                                        <p:tgtEl>
                                          <p:spTgt spid="3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P spid="367"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Le RESPONSABLE…"/>
          <p:cNvSpPr txBox="1">
            <a:spLocks noGrp="1"/>
          </p:cNvSpPr>
          <p:nvPr>
            <p:ph type="title"/>
          </p:nvPr>
        </p:nvSpPr>
        <p:spPr>
          <a:prstGeom prst="rect">
            <a:avLst/>
          </a:prstGeom>
        </p:spPr>
        <p:txBody>
          <a:bodyPr/>
          <a:lstStyle/>
          <a:p>
            <a:r>
              <a:t>Le RESPONSABLE </a:t>
            </a:r>
          </a:p>
          <a:p>
            <a:r>
              <a:t>DU TRAITEMENT</a:t>
            </a:r>
          </a:p>
        </p:txBody>
      </p:sp>
      <p:sp>
        <p:nvSpPr>
          <p:cNvPr id="371"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
        <p:nvSpPr>
          <p:cNvPr id="372" name="Définition :…"/>
          <p:cNvSpPr txBox="1"/>
          <p:nvPr/>
        </p:nvSpPr>
        <p:spPr>
          <a:xfrm>
            <a:off x="1265070" y="2914650"/>
            <a:ext cx="10474660" cy="6426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r>
              <a:t>Définition : </a:t>
            </a:r>
          </a:p>
          <a:p>
            <a:pPr algn="l"/>
            <a:endParaRPr/>
          </a:p>
          <a:p>
            <a:pPr algn="l">
              <a:spcBef>
                <a:spcPts val="1300"/>
              </a:spcBef>
            </a:pPr>
            <a:r>
              <a:rPr>
                <a:solidFill>
                  <a:srgbClr val="FFFFFF"/>
                </a:solidFill>
              </a:rPr>
              <a:t>La personne</a:t>
            </a:r>
            <a:r>
              <a:t> physique ou morale, l’autorité publique, le service ou un autre organisme qui, </a:t>
            </a:r>
          </a:p>
          <a:p>
            <a:pPr algn="l">
              <a:spcBef>
                <a:spcPts val="1500"/>
              </a:spcBef>
            </a:pPr>
            <a:endParaRPr/>
          </a:p>
          <a:p>
            <a:pPr algn="l">
              <a:spcBef>
                <a:spcPts val="1500"/>
              </a:spcBef>
              <a:defRPr>
                <a:solidFill>
                  <a:srgbClr val="FFFFFF"/>
                </a:solidFill>
              </a:defRPr>
            </a:pPr>
            <a:r>
              <a:t>seul ou conjointement avec d’autres, </a:t>
            </a:r>
          </a:p>
          <a:p>
            <a:pPr algn="l">
              <a:spcBef>
                <a:spcPts val="1500"/>
              </a:spcBef>
              <a:defRPr>
                <a:solidFill>
                  <a:srgbClr val="FFFFFF"/>
                </a:solidFill>
              </a:defRPr>
            </a:pPr>
            <a:endParaRPr/>
          </a:p>
          <a:p>
            <a:pPr>
              <a:spcBef>
                <a:spcPts val="1500"/>
              </a:spcBef>
              <a:defRPr>
                <a:solidFill>
                  <a:srgbClr val="FFFFFF"/>
                </a:solidFill>
              </a:defRPr>
            </a:pPr>
            <a:r>
              <a:rPr b="1">
                <a:latin typeface="Gill Sans"/>
                <a:ea typeface="Gill Sans"/>
                <a:cs typeface="Gill Sans"/>
                <a:sym typeface="Gill Sans"/>
              </a:rPr>
              <a:t>détermine les finalités et les moyens du traitement</a:t>
            </a:r>
          </a:p>
        </p:txBody>
      </p:sp>
      <p:pic>
        <p:nvPicPr>
          <p:cNvPr id="373"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Le SOUS-TRAITANT"/>
          <p:cNvSpPr txBox="1">
            <a:spLocks noGrp="1"/>
          </p:cNvSpPr>
          <p:nvPr>
            <p:ph type="title"/>
          </p:nvPr>
        </p:nvSpPr>
        <p:spPr>
          <a:prstGeom prst="rect">
            <a:avLst/>
          </a:prstGeom>
        </p:spPr>
        <p:txBody>
          <a:bodyPr/>
          <a:lstStyle/>
          <a:p>
            <a:r>
              <a:t>Le SOUS-TRAITANT</a:t>
            </a:r>
          </a:p>
        </p:txBody>
      </p:sp>
      <p:sp>
        <p:nvSpPr>
          <p:cNvPr id="37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377" name="Un organisme peut être amené à sous-traiter tout ou partie de son traitement de données…"/>
          <p:cNvSpPr txBox="1"/>
          <p:nvPr/>
        </p:nvSpPr>
        <p:spPr>
          <a:xfrm>
            <a:off x="750575" y="2202129"/>
            <a:ext cx="5102849" cy="636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1300"/>
              </a:spcBef>
            </a:pPr>
            <a:r>
              <a:t>Un organisme peut être amené à sous-traiter tout ou partie de son traitement de données</a:t>
            </a:r>
          </a:p>
          <a:p>
            <a:pPr algn="l">
              <a:spcBef>
                <a:spcPts val="2100"/>
              </a:spcBef>
            </a:pPr>
            <a:r>
              <a:t>Le responsable de traitement doit s’assurer des garanties suffisantes du sous-traitant</a:t>
            </a:r>
          </a:p>
          <a:p>
            <a:pPr algn="l">
              <a:spcBef>
                <a:spcPts val="2100"/>
              </a:spcBef>
            </a:pPr>
            <a:r>
              <a:t>Il y a obligation de contractualiser ces garanties</a:t>
            </a:r>
          </a:p>
        </p:txBody>
      </p:sp>
      <p:pic>
        <p:nvPicPr>
          <p:cNvPr id="378" name="19528_Responsabilite_du_sous_traitant___AFCDP_2019.jpg" descr="19528_Responsabilite_du_sous_traitant___AFCDP_20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503" y="2525979"/>
            <a:ext cx="5893594" cy="5715001"/>
          </a:xfrm>
          <a:prstGeom prst="rect">
            <a:avLst/>
          </a:prstGeom>
          <a:ln w="12700">
            <a:miter lim="400000"/>
          </a:ln>
        </p:spPr>
      </p:pic>
      <p:pic>
        <p:nvPicPr>
          <p:cNvPr id="379"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Les 6 PRINCIPES DU RGPD"/>
          <p:cNvSpPr txBox="1">
            <a:spLocks noGrp="1"/>
          </p:cNvSpPr>
          <p:nvPr>
            <p:ph type="title"/>
          </p:nvPr>
        </p:nvSpPr>
        <p:spPr>
          <a:prstGeom prst="rect">
            <a:avLst/>
          </a:prstGeom>
        </p:spPr>
        <p:txBody>
          <a:bodyPr/>
          <a:lstStyle/>
          <a:p>
            <a:r>
              <a:t>Les 6 PRINCIPES DU RGPD</a:t>
            </a:r>
          </a:p>
        </p:txBody>
      </p:sp>
      <p:sp>
        <p:nvSpPr>
          <p:cNvPr id="382"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pic>
        <p:nvPicPr>
          <p:cNvPr id="383" name="principes.png" descr="princ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216" y="2466764"/>
            <a:ext cx="5796368" cy="6350001"/>
          </a:xfrm>
          <a:prstGeom prst="rect">
            <a:avLst/>
          </a:prstGeom>
          <a:ln w="12700">
            <a:miter lim="400000"/>
          </a:ln>
        </p:spPr>
      </p:pic>
      <p:pic>
        <p:nvPicPr>
          <p:cNvPr id="384"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Les 6 PRINCIPES DU RGPD"/>
          <p:cNvSpPr txBox="1">
            <a:spLocks noGrp="1"/>
          </p:cNvSpPr>
          <p:nvPr>
            <p:ph type="title"/>
          </p:nvPr>
        </p:nvSpPr>
        <p:spPr>
          <a:xfrm>
            <a:off x="378112" y="254000"/>
            <a:ext cx="12293601" cy="2438400"/>
          </a:xfrm>
          <a:prstGeom prst="rect">
            <a:avLst/>
          </a:prstGeom>
        </p:spPr>
        <p:txBody>
          <a:bodyPr/>
          <a:lstStyle/>
          <a:p>
            <a:r>
              <a:t>Les 6 PRINCIPES DU RGPD</a:t>
            </a:r>
          </a:p>
        </p:txBody>
      </p:sp>
      <p:sp>
        <p:nvSpPr>
          <p:cNvPr id="387"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
        <p:nvSpPr>
          <p:cNvPr id="388" name="Les données doivent être traitées de manière"/>
          <p:cNvSpPr txBox="1">
            <a:spLocks noGrp="1"/>
          </p:cNvSpPr>
          <p:nvPr>
            <p:ph type="body" sz="quarter" idx="1"/>
          </p:nvPr>
        </p:nvSpPr>
        <p:spPr>
          <a:xfrm>
            <a:off x="1074920" y="5013238"/>
            <a:ext cx="11676666" cy="841767"/>
          </a:xfrm>
          <a:prstGeom prst="rect">
            <a:avLst/>
          </a:prstGeom>
        </p:spPr>
        <p:txBody>
          <a:bodyPr anchor="t"/>
          <a:lstStyle>
            <a:lvl1pPr marL="0" indent="0">
              <a:buSzTx/>
              <a:buNone/>
            </a:lvl1pPr>
          </a:lstStyle>
          <a:p>
            <a:r>
              <a:t>Les données doivent être traitées de manière </a:t>
            </a:r>
          </a:p>
        </p:txBody>
      </p:sp>
      <p:sp>
        <p:nvSpPr>
          <p:cNvPr id="389" name="Flèche"/>
          <p:cNvSpPr/>
          <p:nvPr/>
        </p:nvSpPr>
        <p:spPr>
          <a:xfrm>
            <a:off x="6013251" y="6299675"/>
            <a:ext cx="1023323" cy="285595"/>
          </a:xfrm>
          <a:prstGeom prst="rightArrow">
            <a:avLst>
              <a:gd name="adj1" fmla="val 27887"/>
              <a:gd name="adj2" fmla="val 124134"/>
            </a:avLst>
          </a:prstGeom>
          <a:solidFill>
            <a:srgbClr val="5A5F5E"/>
          </a:solidFill>
          <a:ln w="12700">
            <a:miter lim="400000"/>
          </a:ln>
        </p:spPr>
        <p:txBody>
          <a:bodyPr lIns="50800" tIns="50800" rIns="50800" bIns="50800" anchor="ctr"/>
          <a:lstStyle/>
          <a:p>
            <a:pPr>
              <a:defRPr>
                <a:solidFill>
                  <a:srgbClr val="FFFFFF"/>
                </a:solidFill>
              </a:defRPr>
            </a:pPr>
            <a:endParaRPr/>
          </a:p>
        </p:txBody>
      </p:sp>
      <p:sp>
        <p:nvSpPr>
          <p:cNvPr id="390" name="Fondement juridique…"/>
          <p:cNvSpPr txBox="1"/>
          <p:nvPr/>
        </p:nvSpPr>
        <p:spPr>
          <a:xfrm>
            <a:off x="7521761" y="6097393"/>
            <a:ext cx="3981079" cy="270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Fondement juridique</a:t>
            </a:r>
          </a:p>
          <a:p>
            <a:endParaRPr/>
          </a:p>
          <a:p>
            <a:pPr algn="l"/>
            <a:r>
              <a:t>Respect des droits</a:t>
            </a:r>
          </a:p>
          <a:p>
            <a:endParaRPr/>
          </a:p>
          <a:p>
            <a:r>
              <a:t>Devoir d’information</a:t>
            </a:r>
          </a:p>
        </p:txBody>
      </p:sp>
      <p:sp>
        <p:nvSpPr>
          <p:cNvPr id="391" name="LICITE…"/>
          <p:cNvSpPr txBox="1"/>
          <p:nvPr/>
        </p:nvSpPr>
        <p:spPr>
          <a:xfrm>
            <a:off x="1066669" y="6078343"/>
            <a:ext cx="4470662" cy="274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6" algn="l">
              <a:spcBef>
                <a:spcPts val="3800"/>
              </a:spcBef>
              <a:defRPr sz="3800" b="1">
                <a:latin typeface="Gill Sans"/>
                <a:ea typeface="Gill Sans"/>
                <a:cs typeface="Gill Sans"/>
                <a:sym typeface="Gill Sans"/>
              </a:defRPr>
            </a:pPr>
            <a:r>
              <a:t>LICITE </a:t>
            </a:r>
          </a:p>
          <a:p>
            <a:pPr algn="l">
              <a:spcBef>
                <a:spcPts val="3800"/>
              </a:spcBef>
              <a:defRPr sz="3800" b="1">
                <a:latin typeface="Gill Sans"/>
                <a:ea typeface="Gill Sans"/>
                <a:cs typeface="Gill Sans"/>
                <a:sym typeface="Gill Sans"/>
              </a:defRPr>
            </a:pPr>
            <a:r>
              <a:t>LOYALE</a:t>
            </a:r>
          </a:p>
          <a:p>
            <a:pPr algn="l">
              <a:spcBef>
                <a:spcPts val="3800"/>
              </a:spcBef>
              <a:defRPr sz="3800" b="1">
                <a:latin typeface="Gill Sans"/>
                <a:ea typeface="Gill Sans"/>
                <a:cs typeface="Gill Sans"/>
                <a:sym typeface="Gill Sans"/>
              </a:defRPr>
            </a:pPr>
            <a:r>
              <a:t>TRANSPARENTE</a:t>
            </a:r>
          </a:p>
        </p:txBody>
      </p:sp>
      <p:sp>
        <p:nvSpPr>
          <p:cNvPr id="392" name="Flèche"/>
          <p:cNvSpPr/>
          <p:nvPr/>
        </p:nvSpPr>
        <p:spPr>
          <a:xfrm>
            <a:off x="6013251" y="7307146"/>
            <a:ext cx="1023323" cy="285595"/>
          </a:xfrm>
          <a:prstGeom prst="rightArrow">
            <a:avLst>
              <a:gd name="adj1" fmla="val 27887"/>
              <a:gd name="adj2" fmla="val 124134"/>
            </a:avLst>
          </a:prstGeom>
          <a:solidFill>
            <a:srgbClr val="5A5F5E"/>
          </a:solidFill>
          <a:ln w="12700">
            <a:miter lim="400000"/>
          </a:ln>
        </p:spPr>
        <p:txBody>
          <a:bodyPr lIns="50800" tIns="50800" rIns="50800" bIns="50800" anchor="ctr"/>
          <a:lstStyle/>
          <a:p>
            <a:pPr>
              <a:defRPr>
                <a:solidFill>
                  <a:srgbClr val="FFFFFF"/>
                </a:solidFill>
              </a:defRPr>
            </a:pPr>
            <a:endParaRPr/>
          </a:p>
        </p:txBody>
      </p:sp>
      <p:sp>
        <p:nvSpPr>
          <p:cNvPr id="393" name="Flèche"/>
          <p:cNvSpPr/>
          <p:nvPr/>
        </p:nvSpPr>
        <p:spPr>
          <a:xfrm>
            <a:off x="6013251" y="8407930"/>
            <a:ext cx="1023323" cy="285595"/>
          </a:xfrm>
          <a:prstGeom prst="rightArrow">
            <a:avLst>
              <a:gd name="adj1" fmla="val 27887"/>
              <a:gd name="adj2" fmla="val 124134"/>
            </a:avLst>
          </a:prstGeom>
          <a:solidFill>
            <a:srgbClr val="5A5F5E"/>
          </a:solidFill>
          <a:ln w="12700">
            <a:miter lim="400000"/>
          </a:ln>
        </p:spPr>
        <p:txBody>
          <a:bodyPr lIns="50800" tIns="50800" rIns="50800" bIns="50800" anchor="ctr"/>
          <a:lstStyle/>
          <a:p>
            <a:pPr>
              <a:defRPr>
                <a:solidFill>
                  <a:srgbClr val="FFFFFF"/>
                </a:solidFill>
              </a:defRPr>
            </a:pPr>
            <a:endParaRPr/>
          </a:p>
        </p:txBody>
      </p:sp>
      <p:pic>
        <p:nvPicPr>
          <p:cNvPr id="394" name="principes.png" descr="princip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80" y="3519899"/>
            <a:ext cx="1159275" cy="1270001"/>
          </a:xfrm>
          <a:prstGeom prst="rect">
            <a:avLst/>
          </a:prstGeom>
          <a:ln w="12700">
            <a:miter lim="400000"/>
          </a:ln>
        </p:spPr>
      </p:pic>
      <p:sp>
        <p:nvSpPr>
          <p:cNvPr id="395" name="1"/>
          <p:cNvSpPr txBox="1"/>
          <p:nvPr/>
        </p:nvSpPr>
        <p:spPr>
          <a:xfrm>
            <a:off x="1906710" y="2217429"/>
            <a:ext cx="820615" cy="1520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latin typeface="Arial"/>
                <a:ea typeface="Arial"/>
                <a:cs typeface="Arial"/>
                <a:sym typeface="Arial"/>
              </a:defRPr>
            </a:lvl1pPr>
          </a:lstStyle>
          <a:p>
            <a:r>
              <a:t>1</a:t>
            </a:r>
          </a:p>
        </p:txBody>
      </p:sp>
      <p:sp>
        <p:nvSpPr>
          <p:cNvPr id="396" name="Licéité, Loyauté, Transparence"/>
          <p:cNvSpPr txBox="1"/>
          <p:nvPr/>
        </p:nvSpPr>
        <p:spPr>
          <a:xfrm>
            <a:off x="4004129" y="3541669"/>
            <a:ext cx="728283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ill Sans"/>
                <a:ea typeface="Gill Sans"/>
                <a:cs typeface="Gill Sans"/>
                <a:sym typeface="Gill Sans"/>
              </a:defRPr>
            </a:lvl1pPr>
          </a:lstStyle>
          <a:p>
            <a:r>
              <a:t>Licéité, Loyauté, Transparence</a:t>
            </a:r>
          </a:p>
        </p:txBody>
      </p:sp>
      <p:pic>
        <p:nvPicPr>
          <p:cNvPr id="397"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Les 6 PRINCIPES DU RGPD"/>
          <p:cNvSpPr txBox="1">
            <a:spLocks noGrp="1"/>
          </p:cNvSpPr>
          <p:nvPr>
            <p:ph type="title"/>
          </p:nvPr>
        </p:nvSpPr>
        <p:spPr>
          <a:xfrm>
            <a:off x="378112" y="254000"/>
            <a:ext cx="12293601" cy="2438400"/>
          </a:xfrm>
          <a:prstGeom prst="rect">
            <a:avLst/>
          </a:prstGeom>
        </p:spPr>
        <p:txBody>
          <a:bodyPr/>
          <a:lstStyle/>
          <a:p>
            <a:r>
              <a:t>Les 6 PRINCIPES DU RGPD</a:t>
            </a:r>
          </a:p>
        </p:txBody>
      </p:sp>
      <p:sp>
        <p:nvSpPr>
          <p:cNvPr id="40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401" name="Les données doivent être traitées pour des finalités"/>
          <p:cNvSpPr txBox="1">
            <a:spLocks noGrp="1"/>
          </p:cNvSpPr>
          <p:nvPr>
            <p:ph type="body" sz="quarter" idx="1"/>
          </p:nvPr>
        </p:nvSpPr>
        <p:spPr>
          <a:xfrm>
            <a:off x="1091420" y="5221423"/>
            <a:ext cx="10679079" cy="858377"/>
          </a:xfrm>
          <a:prstGeom prst="rect">
            <a:avLst/>
          </a:prstGeom>
        </p:spPr>
        <p:txBody>
          <a:bodyPr anchor="t"/>
          <a:lstStyle>
            <a:lvl1pPr marL="0" indent="0">
              <a:buSzTx/>
              <a:buNone/>
            </a:lvl1pPr>
          </a:lstStyle>
          <a:p>
            <a:r>
              <a:t>Les données doivent être traitées pour des finalités </a:t>
            </a:r>
          </a:p>
        </p:txBody>
      </p:sp>
      <p:sp>
        <p:nvSpPr>
          <p:cNvPr id="402" name="et ne pas être traitées ultérieurement pour d’autres finalités"/>
          <p:cNvSpPr txBox="1"/>
          <p:nvPr/>
        </p:nvSpPr>
        <p:spPr>
          <a:xfrm>
            <a:off x="6492457" y="6691844"/>
            <a:ext cx="6039686"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et ne pas être traitées ultérieurement pour d’autres finalités</a:t>
            </a:r>
          </a:p>
        </p:txBody>
      </p:sp>
      <p:sp>
        <p:nvSpPr>
          <p:cNvPr id="403" name="Déterminées…"/>
          <p:cNvSpPr txBox="1"/>
          <p:nvPr/>
        </p:nvSpPr>
        <p:spPr>
          <a:xfrm>
            <a:off x="1103545" y="6152094"/>
            <a:ext cx="3578982" cy="274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6" algn="l">
              <a:spcBef>
                <a:spcPts val="3800"/>
              </a:spcBef>
              <a:defRPr sz="3800" b="1">
                <a:latin typeface="Gill Sans"/>
                <a:ea typeface="Gill Sans"/>
                <a:cs typeface="Gill Sans"/>
                <a:sym typeface="Gill Sans"/>
              </a:defRPr>
            </a:pPr>
            <a:r>
              <a:t>Déterminées </a:t>
            </a:r>
          </a:p>
          <a:p>
            <a:pPr algn="l">
              <a:spcBef>
                <a:spcPts val="3800"/>
              </a:spcBef>
              <a:defRPr sz="3800" b="1">
                <a:latin typeface="Gill Sans"/>
                <a:ea typeface="Gill Sans"/>
                <a:cs typeface="Gill Sans"/>
                <a:sym typeface="Gill Sans"/>
              </a:defRPr>
            </a:pPr>
            <a:r>
              <a:t>Explicites</a:t>
            </a:r>
          </a:p>
          <a:p>
            <a:pPr algn="l">
              <a:spcBef>
                <a:spcPts val="3800"/>
              </a:spcBef>
              <a:defRPr sz="3800" b="1">
                <a:latin typeface="Gill Sans"/>
                <a:ea typeface="Gill Sans"/>
                <a:cs typeface="Gill Sans"/>
                <a:sym typeface="Gill Sans"/>
              </a:defRPr>
            </a:pPr>
            <a:r>
              <a:t>Légitimes</a:t>
            </a:r>
          </a:p>
        </p:txBody>
      </p:sp>
      <p:pic>
        <p:nvPicPr>
          <p:cNvPr id="404" name="principes.png" descr="princip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80" y="3519899"/>
            <a:ext cx="1159275" cy="1270001"/>
          </a:xfrm>
          <a:prstGeom prst="rect">
            <a:avLst/>
          </a:prstGeom>
          <a:ln w="12700">
            <a:miter lim="400000"/>
          </a:ln>
        </p:spPr>
      </p:pic>
      <p:sp>
        <p:nvSpPr>
          <p:cNvPr id="405" name="2"/>
          <p:cNvSpPr txBox="1"/>
          <p:nvPr/>
        </p:nvSpPr>
        <p:spPr>
          <a:xfrm>
            <a:off x="1906710" y="2217429"/>
            <a:ext cx="820615" cy="1520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latin typeface="Arial"/>
                <a:ea typeface="Arial"/>
                <a:cs typeface="Arial"/>
                <a:sym typeface="Arial"/>
              </a:defRPr>
            </a:lvl1pPr>
          </a:lstStyle>
          <a:p>
            <a:r>
              <a:t>2</a:t>
            </a:r>
          </a:p>
        </p:txBody>
      </p:sp>
      <p:sp>
        <p:nvSpPr>
          <p:cNvPr id="406" name="Limitation des finalités"/>
          <p:cNvSpPr txBox="1"/>
          <p:nvPr/>
        </p:nvSpPr>
        <p:spPr>
          <a:xfrm>
            <a:off x="4923440" y="3541669"/>
            <a:ext cx="544420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ill Sans"/>
                <a:ea typeface="Gill Sans"/>
                <a:cs typeface="Gill Sans"/>
                <a:sym typeface="Gill Sans"/>
              </a:defRPr>
            </a:lvl1pPr>
          </a:lstStyle>
          <a:p>
            <a:r>
              <a:t>Limitation des finalités</a:t>
            </a:r>
          </a:p>
        </p:txBody>
      </p:sp>
      <p:pic>
        <p:nvPicPr>
          <p:cNvPr id="407"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pic>
        <p:nvPicPr>
          <p:cNvPr id="141"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0000">
            <a:off x="6019800" y="5630249"/>
            <a:ext cx="6985000" cy="3569745"/>
          </a:xfrm>
          <a:prstGeom prst="rect">
            <a:avLst/>
          </a:prstGeom>
          <a:ln w="12700">
            <a:miter lim="400000"/>
          </a:ln>
        </p:spPr>
      </p:pic>
      <p:pic>
        <p:nvPicPr>
          <p:cNvPr id="142" name="Image" descr="Ima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00000">
            <a:off x="6490748" y="2395747"/>
            <a:ext cx="3175001" cy="2174876"/>
          </a:xfrm>
          <a:prstGeom prst="rect">
            <a:avLst/>
          </a:prstGeom>
          <a:ln w="12700">
            <a:miter lim="400000"/>
          </a:ln>
        </p:spPr>
      </p:pic>
      <p:sp>
        <p:nvSpPr>
          <p:cNvPr id="143" name="ANNÉES 90"/>
          <p:cNvSpPr txBox="1">
            <a:spLocks noGrp="1"/>
          </p:cNvSpPr>
          <p:nvPr>
            <p:ph type="title"/>
          </p:nvPr>
        </p:nvSpPr>
        <p:spPr>
          <a:prstGeom prst="rect">
            <a:avLst/>
          </a:prstGeom>
        </p:spPr>
        <p:txBody>
          <a:bodyPr/>
          <a:lstStyle>
            <a:lvl1pPr algn="l"/>
          </a:lstStyle>
          <a:p>
            <a:r>
              <a:t>ANNÉES 90</a:t>
            </a:r>
          </a:p>
        </p:txBody>
      </p:sp>
      <p:sp>
        <p:nvSpPr>
          <p:cNvPr id="144" name="Internet pour tous est lancé, les réseaux s’étendent, les données circulent…"/>
          <p:cNvSpPr txBox="1">
            <a:spLocks noGrp="1"/>
          </p:cNvSpPr>
          <p:nvPr>
            <p:ph type="body" sz="half" idx="1"/>
          </p:nvPr>
        </p:nvSpPr>
        <p:spPr>
          <a:prstGeom prst="rect">
            <a:avLst/>
          </a:prstGeom>
        </p:spPr>
        <p:txBody>
          <a:bodyPr/>
          <a:lstStyle/>
          <a:p>
            <a:pPr marL="294308" indent="-294308" defTabSz="457200">
              <a:lnSpc>
                <a:spcPct val="120000"/>
              </a:lnSpc>
              <a:spcBef>
                <a:spcPts val="0"/>
              </a:spcBef>
              <a:buClr>
                <a:srgbClr val="535353"/>
              </a:buClr>
              <a:defRPr sz="2600">
                <a:solidFill>
                  <a:srgbClr val="000000"/>
                </a:solidFill>
                <a:latin typeface="Helvetica"/>
                <a:ea typeface="Helvetica"/>
                <a:cs typeface="Helvetica"/>
                <a:sym typeface="Helvetica"/>
              </a:defRPr>
            </a:pPr>
            <a:r>
              <a:t>Internet pour tous est lancé, les réseaux s’étendent, les données circulent</a:t>
            </a:r>
          </a:p>
          <a:p>
            <a:pPr marL="294308" indent="-294308" defTabSz="457200">
              <a:lnSpc>
                <a:spcPct val="120000"/>
              </a:lnSpc>
              <a:spcBef>
                <a:spcPts val="1300"/>
              </a:spcBef>
              <a:buClr>
                <a:srgbClr val="535353"/>
              </a:buClr>
              <a:defRPr sz="2600">
                <a:solidFill>
                  <a:srgbClr val="000000"/>
                </a:solidFill>
                <a:latin typeface="Helvetica"/>
                <a:ea typeface="Helvetica"/>
                <a:cs typeface="Helvetica"/>
                <a:sym typeface="Helvetica"/>
              </a:defRPr>
            </a:pPr>
            <a:r>
              <a:t>Le marketing innove</a:t>
            </a:r>
          </a:p>
          <a:p>
            <a:pPr marL="294308" indent="-294308" defTabSz="457200">
              <a:lnSpc>
                <a:spcPct val="120000"/>
              </a:lnSpc>
              <a:spcBef>
                <a:spcPts val="1300"/>
              </a:spcBef>
              <a:buClr>
                <a:srgbClr val="535353"/>
              </a:buClr>
              <a:defRPr sz="2600">
                <a:solidFill>
                  <a:srgbClr val="000000"/>
                </a:solidFill>
                <a:latin typeface="Helvetica"/>
                <a:ea typeface="Helvetica"/>
                <a:cs typeface="Helvetica"/>
                <a:sym typeface="Helvetica"/>
              </a:defRPr>
            </a:pPr>
            <a:r>
              <a:t>L’e-santé fait ses premiers pas</a:t>
            </a:r>
          </a:p>
          <a:p>
            <a:pPr marL="294308" indent="-294308" defTabSz="457200">
              <a:lnSpc>
                <a:spcPct val="120000"/>
              </a:lnSpc>
              <a:spcBef>
                <a:spcPts val="1300"/>
              </a:spcBef>
              <a:buClr>
                <a:srgbClr val="535353"/>
              </a:buClr>
              <a:defRPr sz="2600">
                <a:solidFill>
                  <a:srgbClr val="000000"/>
                </a:solidFill>
                <a:latin typeface="Helvetica"/>
                <a:ea typeface="Helvetica"/>
                <a:cs typeface="Helvetica"/>
                <a:sym typeface="Helvetica"/>
              </a:defRPr>
            </a:pPr>
            <a:r>
              <a:t>La vidéosurveillance entre en scène</a:t>
            </a:r>
          </a:p>
          <a:p>
            <a:pPr marL="294308" indent="-294308" defTabSz="457200">
              <a:lnSpc>
                <a:spcPct val="120000"/>
              </a:lnSpc>
              <a:spcBef>
                <a:spcPts val="1300"/>
              </a:spcBef>
              <a:buClr>
                <a:srgbClr val="535353"/>
              </a:buClr>
              <a:defRPr sz="2600">
                <a:solidFill>
                  <a:srgbClr val="000000"/>
                </a:solidFill>
                <a:latin typeface="Helvetica"/>
                <a:ea typeface="Helvetica"/>
                <a:cs typeface="Helvetica"/>
                <a:sym typeface="Helvetica"/>
              </a:defRPr>
            </a:pPr>
            <a:r>
              <a:t>Face à l’arrivée de nouveaux enjeux, un nouveau cadre juridique européen apparaît</a:t>
            </a:r>
          </a:p>
        </p:txBody>
      </p:sp>
      <p:pic>
        <p:nvPicPr>
          <p:cNvPr id="145" name="Image" descr="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80000">
            <a:off x="9279466" y="564879"/>
            <a:ext cx="3175001" cy="2129909"/>
          </a:xfrm>
          <a:prstGeom prst="rect">
            <a:avLst/>
          </a:prstGeom>
          <a:ln w="12700">
            <a:miter lim="400000"/>
          </a:ln>
        </p:spPr>
      </p:pic>
      <p:pic>
        <p:nvPicPr>
          <p:cNvPr id="146" name="Image" descr="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8133" y="3424766"/>
            <a:ext cx="3175001" cy="2006601"/>
          </a:xfrm>
          <a:prstGeom prst="rect">
            <a:avLst/>
          </a:prstGeom>
          <a:ln w="12700">
            <a:miter lim="400000"/>
          </a:ln>
        </p:spPr>
      </p:pic>
      <p:sp>
        <p:nvSpPr>
          <p:cNvPr id="147" name="Numéro de diapositive"/>
          <p:cNvSpPr txBox="1">
            <a:spLocks noGrp="1"/>
          </p:cNvSpPr>
          <p:nvPr>
            <p:ph type="sldNum" sz="quarter" idx="4294967295"/>
          </p:nvPr>
        </p:nvSpPr>
        <p:spPr>
          <a:xfrm>
            <a:off x="6381749" y="9270999"/>
            <a:ext cx="22860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Les 6 PRINCIPES DU RGPD"/>
          <p:cNvSpPr txBox="1">
            <a:spLocks noGrp="1"/>
          </p:cNvSpPr>
          <p:nvPr>
            <p:ph type="title"/>
          </p:nvPr>
        </p:nvSpPr>
        <p:spPr>
          <a:xfrm>
            <a:off x="378112" y="254000"/>
            <a:ext cx="12293601" cy="2438400"/>
          </a:xfrm>
          <a:prstGeom prst="rect">
            <a:avLst/>
          </a:prstGeom>
        </p:spPr>
        <p:txBody>
          <a:bodyPr/>
          <a:lstStyle/>
          <a:p>
            <a:r>
              <a:t>Les 6 PRINCIPES DU RGPD</a:t>
            </a:r>
          </a:p>
        </p:txBody>
      </p:sp>
      <p:sp>
        <p:nvSpPr>
          <p:cNvPr id="41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411" name="Les données doivent être"/>
          <p:cNvSpPr txBox="1">
            <a:spLocks noGrp="1"/>
          </p:cNvSpPr>
          <p:nvPr>
            <p:ph type="body" sz="quarter" idx="1"/>
          </p:nvPr>
        </p:nvSpPr>
        <p:spPr>
          <a:xfrm>
            <a:off x="501410" y="5379916"/>
            <a:ext cx="8188463" cy="722614"/>
          </a:xfrm>
          <a:prstGeom prst="rect">
            <a:avLst/>
          </a:prstGeom>
        </p:spPr>
        <p:txBody>
          <a:bodyPr anchor="t"/>
          <a:lstStyle>
            <a:lvl1pPr marL="0" indent="0">
              <a:buSzTx/>
              <a:buNone/>
            </a:lvl1pPr>
          </a:lstStyle>
          <a:p>
            <a:r>
              <a:t>Les données doivent être</a:t>
            </a:r>
          </a:p>
        </p:txBody>
      </p:sp>
      <p:sp>
        <p:nvSpPr>
          <p:cNvPr id="412" name="Adéquates…"/>
          <p:cNvSpPr txBox="1"/>
          <p:nvPr/>
        </p:nvSpPr>
        <p:spPr>
          <a:xfrm>
            <a:off x="513535" y="6133656"/>
            <a:ext cx="7077126" cy="274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6" algn="l">
              <a:spcBef>
                <a:spcPts val="3800"/>
              </a:spcBef>
              <a:defRPr sz="3800" b="1">
                <a:latin typeface="Gill Sans"/>
                <a:ea typeface="Gill Sans"/>
                <a:cs typeface="Gill Sans"/>
                <a:sym typeface="Gill Sans"/>
              </a:defRPr>
            </a:pPr>
            <a:r>
              <a:t>Adéquates </a:t>
            </a:r>
          </a:p>
          <a:p>
            <a:pPr algn="l">
              <a:spcBef>
                <a:spcPts val="3800"/>
              </a:spcBef>
              <a:defRPr sz="3800" b="1">
                <a:latin typeface="Gill Sans"/>
                <a:ea typeface="Gill Sans"/>
                <a:cs typeface="Gill Sans"/>
                <a:sym typeface="Gill Sans"/>
              </a:defRPr>
            </a:pPr>
            <a:r>
              <a:t>Pertinentes</a:t>
            </a:r>
          </a:p>
          <a:p>
            <a:pPr algn="l">
              <a:spcBef>
                <a:spcPts val="3800"/>
              </a:spcBef>
              <a:defRPr sz="3800" b="1">
                <a:latin typeface="Gill Sans"/>
                <a:ea typeface="Gill Sans"/>
                <a:cs typeface="Gill Sans"/>
                <a:sym typeface="Gill Sans"/>
              </a:defRPr>
            </a:pPr>
            <a:r>
              <a:t>Limitées au strict nécessaire</a:t>
            </a:r>
          </a:p>
        </p:txBody>
      </p:sp>
      <p:pic>
        <p:nvPicPr>
          <p:cNvPr id="413" name="principes.png" descr="princip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80" y="3519899"/>
            <a:ext cx="1159275" cy="1270001"/>
          </a:xfrm>
          <a:prstGeom prst="rect">
            <a:avLst/>
          </a:prstGeom>
          <a:ln w="12700">
            <a:miter lim="400000"/>
          </a:ln>
        </p:spPr>
      </p:pic>
      <p:sp>
        <p:nvSpPr>
          <p:cNvPr id="414" name="3"/>
          <p:cNvSpPr txBox="1"/>
          <p:nvPr/>
        </p:nvSpPr>
        <p:spPr>
          <a:xfrm>
            <a:off x="1906710" y="2217429"/>
            <a:ext cx="820615" cy="1520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latin typeface="Arial"/>
                <a:ea typeface="Arial"/>
                <a:cs typeface="Arial"/>
                <a:sym typeface="Arial"/>
              </a:defRPr>
            </a:lvl1pPr>
          </a:lstStyle>
          <a:p>
            <a:r>
              <a:t>3</a:t>
            </a:r>
          </a:p>
        </p:txBody>
      </p:sp>
      <p:sp>
        <p:nvSpPr>
          <p:cNvPr id="415" name="Minimisation des données"/>
          <p:cNvSpPr txBox="1"/>
          <p:nvPr/>
        </p:nvSpPr>
        <p:spPr>
          <a:xfrm>
            <a:off x="4583107" y="3541669"/>
            <a:ext cx="612487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ill Sans"/>
                <a:ea typeface="Gill Sans"/>
                <a:cs typeface="Gill Sans"/>
                <a:sym typeface="Gill Sans"/>
              </a:defRPr>
            </a:lvl1pPr>
          </a:lstStyle>
          <a:p>
            <a:r>
              <a:t>Minimisation des données</a:t>
            </a:r>
          </a:p>
        </p:txBody>
      </p:sp>
      <p:pic>
        <p:nvPicPr>
          <p:cNvPr id="416" name="19531_Minimisation_des_donnees___AFCDP_2019.jpg" descr="19531_Minimisation_des_donnees___AFCDP_20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800" y="4332884"/>
            <a:ext cx="5080001" cy="4576976"/>
          </a:xfrm>
          <a:prstGeom prst="rect">
            <a:avLst/>
          </a:prstGeom>
          <a:ln w="12700">
            <a:miter lim="400000"/>
          </a:ln>
        </p:spPr>
      </p:pic>
      <p:pic>
        <p:nvPicPr>
          <p:cNvPr id="417"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Les 6 PRINCIPES DU RGPD"/>
          <p:cNvSpPr txBox="1">
            <a:spLocks noGrp="1"/>
          </p:cNvSpPr>
          <p:nvPr>
            <p:ph type="title"/>
          </p:nvPr>
        </p:nvSpPr>
        <p:spPr>
          <a:xfrm>
            <a:off x="378112" y="254000"/>
            <a:ext cx="12293601" cy="2438400"/>
          </a:xfrm>
          <a:prstGeom prst="rect">
            <a:avLst/>
          </a:prstGeom>
        </p:spPr>
        <p:txBody>
          <a:bodyPr/>
          <a:lstStyle/>
          <a:p>
            <a:r>
              <a:t>Les 6 PRINCIPES DU RGPD</a:t>
            </a:r>
          </a:p>
        </p:txBody>
      </p:sp>
      <p:sp>
        <p:nvSpPr>
          <p:cNvPr id="42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421" name="Les données doivent être"/>
          <p:cNvSpPr txBox="1">
            <a:spLocks noGrp="1"/>
          </p:cNvSpPr>
          <p:nvPr>
            <p:ph type="body" sz="quarter" idx="1"/>
          </p:nvPr>
        </p:nvSpPr>
        <p:spPr>
          <a:xfrm>
            <a:off x="962355" y="5016879"/>
            <a:ext cx="8188463" cy="722614"/>
          </a:xfrm>
          <a:prstGeom prst="rect">
            <a:avLst/>
          </a:prstGeom>
        </p:spPr>
        <p:txBody>
          <a:bodyPr anchor="t"/>
          <a:lstStyle>
            <a:lvl1pPr marL="0" indent="0">
              <a:buSzTx/>
              <a:buNone/>
            </a:lvl1pPr>
          </a:lstStyle>
          <a:p>
            <a:r>
              <a:t>Les données doivent être</a:t>
            </a:r>
          </a:p>
        </p:txBody>
      </p:sp>
      <p:sp>
        <p:nvSpPr>
          <p:cNvPr id="422" name="Exactes…"/>
          <p:cNvSpPr txBox="1"/>
          <p:nvPr/>
        </p:nvSpPr>
        <p:spPr>
          <a:xfrm>
            <a:off x="974480" y="5869789"/>
            <a:ext cx="8492771" cy="271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6" algn="l">
              <a:spcBef>
                <a:spcPts val="3800"/>
              </a:spcBef>
              <a:defRPr sz="3800" b="1">
                <a:latin typeface="Gill Sans"/>
                <a:ea typeface="Gill Sans"/>
                <a:cs typeface="Gill Sans"/>
                <a:sym typeface="Gill Sans"/>
              </a:defRPr>
            </a:pPr>
            <a:r>
              <a:t>Exactes </a:t>
            </a:r>
          </a:p>
          <a:p>
            <a:pPr algn="l">
              <a:spcBef>
                <a:spcPts val="3800"/>
              </a:spcBef>
              <a:defRPr sz="3800"/>
            </a:pPr>
            <a:r>
              <a:t>et si nécessaires</a:t>
            </a:r>
          </a:p>
          <a:p>
            <a:pPr algn="l">
              <a:spcBef>
                <a:spcPts val="3800"/>
              </a:spcBef>
              <a:defRPr sz="3800"/>
            </a:pPr>
            <a:r>
              <a:t>Tenues à jour par des mesures raisonnables</a:t>
            </a:r>
          </a:p>
        </p:txBody>
      </p:sp>
      <p:pic>
        <p:nvPicPr>
          <p:cNvPr id="423" name="principes.png" descr="princip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80" y="3519899"/>
            <a:ext cx="1159275" cy="1270001"/>
          </a:xfrm>
          <a:prstGeom prst="rect">
            <a:avLst/>
          </a:prstGeom>
          <a:ln w="12700">
            <a:miter lim="400000"/>
          </a:ln>
        </p:spPr>
      </p:pic>
      <p:sp>
        <p:nvSpPr>
          <p:cNvPr id="424" name="4"/>
          <p:cNvSpPr txBox="1"/>
          <p:nvPr/>
        </p:nvSpPr>
        <p:spPr>
          <a:xfrm>
            <a:off x="1906710" y="2217429"/>
            <a:ext cx="820615" cy="1520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latin typeface="Arial"/>
                <a:ea typeface="Arial"/>
                <a:cs typeface="Arial"/>
                <a:sym typeface="Arial"/>
              </a:defRPr>
            </a:lvl1pPr>
          </a:lstStyle>
          <a:p>
            <a:r>
              <a:t>4</a:t>
            </a:r>
          </a:p>
        </p:txBody>
      </p:sp>
      <p:sp>
        <p:nvSpPr>
          <p:cNvPr id="425" name="Exactitude"/>
          <p:cNvSpPr txBox="1"/>
          <p:nvPr/>
        </p:nvSpPr>
        <p:spPr>
          <a:xfrm>
            <a:off x="6340582" y="3541669"/>
            <a:ext cx="260992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ill Sans"/>
                <a:ea typeface="Gill Sans"/>
                <a:cs typeface="Gill Sans"/>
                <a:sym typeface="Gill Sans"/>
              </a:defRPr>
            </a:lvl1pPr>
          </a:lstStyle>
          <a:p>
            <a:r>
              <a:t>Exactitude</a:t>
            </a:r>
          </a:p>
        </p:txBody>
      </p:sp>
      <p:pic>
        <p:nvPicPr>
          <p:cNvPr id="426" name="book-2803664_1920.jpg" descr="book-2803664_19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800" y="4731650"/>
            <a:ext cx="4445000" cy="2815168"/>
          </a:xfrm>
          <a:prstGeom prst="rect">
            <a:avLst/>
          </a:prstGeom>
          <a:ln w="12700">
            <a:miter lim="400000"/>
          </a:ln>
        </p:spPr>
      </p:pic>
      <p:pic>
        <p:nvPicPr>
          <p:cNvPr id="427"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Les 6 PRINCIPES DU RGPD"/>
          <p:cNvSpPr txBox="1">
            <a:spLocks noGrp="1"/>
          </p:cNvSpPr>
          <p:nvPr>
            <p:ph type="title"/>
          </p:nvPr>
        </p:nvSpPr>
        <p:spPr>
          <a:xfrm>
            <a:off x="378112" y="254000"/>
            <a:ext cx="12293601" cy="2438400"/>
          </a:xfrm>
          <a:prstGeom prst="rect">
            <a:avLst/>
          </a:prstGeom>
        </p:spPr>
        <p:txBody>
          <a:bodyPr/>
          <a:lstStyle/>
          <a:p>
            <a:r>
              <a:t>Les 6 PRINCIPES DU RGPD</a:t>
            </a:r>
          </a:p>
        </p:txBody>
      </p:sp>
      <p:sp>
        <p:nvSpPr>
          <p:cNvPr id="43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431" name="Les données doivent être"/>
          <p:cNvSpPr txBox="1">
            <a:spLocks noGrp="1"/>
          </p:cNvSpPr>
          <p:nvPr>
            <p:ph type="body" sz="quarter" idx="1"/>
          </p:nvPr>
        </p:nvSpPr>
        <p:spPr>
          <a:xfrm>
            <a:off x="962355" y="5016879"/>
            <a:ext cx="8188463" cy="722614"/>
          </a:xfrm>
          <a:prstGeom prst="rect">
            <a:avLst/>
          </a:prstGeom>
        </p:spPr>
        <p:txBody>
          <a:bodyPr anchor="t"/>
          <a:lstStyle>
            <a:lvl1pPr marL="0" indent="0">
              <a:buSzTx/>
              <a:buNone/>
            </a:lvl1pPr>
          </a:lstStyle>
          <a:p>
            <a:r>
              <a:t>Les données doivent être</a:t>
            </a:r>
          </a:p>
        </p:txBody>
      </p:sp>
      <p:sp>
        <p:nvSpPr>
          <p:cNvPr id="432" name="Conservées pour une durée n’excédant pas celle nécessaire au regard des finalités"/>
          <p:cNvSpPr txBox="1"/>
          <p:nvPr/>
        </p:nvSpPr>
        <p:spPr>
          <a:xfrm>
            <a:off x="974480" y="6085689"/>
            <a:ext cx="5182393" cy="228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6" algn="l">
              <a:spcBef>
                <a:spcPts val="3800"/>
              </a:spcBef>
              <a:defRPr sz="3800" b="1">
                <a:latin typeface="Gill Sans"/>
                <a:ea typeface="Gill Sans"/>
                <a:cs typeface="Gill Sans"/>
                <a:sym typeface="Gill Sans"/>
              </a:defRPr>
            </a:pPr>
            <a:r>
              <a:rPr b="0">
                <a:latin typeface="+mn-lt"/>
                <a:ea typeface="+mn-ea"/>
                <a:cs typeface="+mn-cs"/>
                <a:sym typeface="Gill Sans Light"/>
              </a:rPr>
              <a:t>Conservées pour une durée n’excédant pas celle nécessaire au regard des finalités</a:t>
            </a:r>
          </a:p>
        </p:txBody>
      </p:sp>
      <p:pic>
        <p:nvPicPr>
          <p:cNvPr id="433" name="principes.png" descr="princip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80" y="3519899"/>
            <a:ext cx="1159275" cy="1270001"/>
          </a:xfrm>
          <a:prstGeom prst="rect">
            <a:avLst/>
          </a:prstGeom>
          <a:ln w="12700">
            <a:miter lim="400000"/>
          </a:ln>
        </p:spPr>
      </p:pic>
      <p:sp>
        <p:nvSpPr>
          <p:cNvPr id="434" name="5"/>
          <p:cNvSpPr txBox="1"/>
          <p:nvPr/>
        </p:nvSpPr>
        <p:spPr>
          <a:xfrm>
            <a:off x="1906710" y="2217429"/>
            <a:ext cx="820615" cy="1520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latin typeface="Arial"/>
                <a:ea typeface="Arial"/>
                <a:cs typeface="Arial"/>
                <a:sym typeface="Arial"/>
              </a:defRPr>
            </a:lvl1pPr>
          </a:lstStyle>
          <a:p>
            <a:r>
              <a:t>5</a:t>
            </a:r>
          </a:p>
        </p:txBody>
      </p:sp>
      <p:sp>
        <p:nvSpPr>
          <p:cNvPr id="435" name="Limitation de la conservation"/>
          <p:cNvSpPr txBox="1"/>
          <p:nvPr/>
        </p:nvSpPr>
        <p:spPr>
          <a:xfrm>
            <a:off x="4183504" y="3541669"/>
            <a:ext cx="692408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ill Sans"/>
                <a:ea typeface="Gill Sans"/>
                <a:cs typeface="Gill Sans"/>
                <a:sym typeface="Gill Sans"/>
              </a:defRPr>
            </a:lvl1pPr>
          </a:lstStyle>
          <a:p>
            <a:r>
              <a:t>Limitation de la conservation</a:t>
            </a:r>
          </a:p>
        </p:txBody>
      </p:sp>
      <p:pic>
        <p:nvPicPr>
          <p:cNvPr id="436" name="15265_Illustration_AFCDP___Duree_de_conservation___25_avril_2018___couleur.jpg" descr="15265_Illustration_AFCDP___Duree_de_conservation___25_avril_2018___couleu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4785" y="4454966"/>
            <a:ext cx="5715001" cy="4525038"/>
          </a:xfrm>
          <a:prstGeom prst="rect">
            <a:avLst/>
          </a:prstGeom>
          <a:ln w="12700">
            <a:miter lim="400000"/>
          </a:ln>
        </p:spPr>
      </p:pic>
      <p:pic>
        <p:nvPicPr>
          <p:cNvPr id="437"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Les 6 PRINCIPES DU RGPD"/>
          <p:cNvSpPr txBox="1">
            <a:spLocks noGrp="1"/>
          </p:cNvSpPr>
          <p:nvPr>
            <p:ph type="title"/>
          </p:nvPr>
        </p:nvSpPr>
        <p:spPr>
          <a:xfrm>
            <a:off x="378112" y="254000"/>
            <a:ext cx="12293601" cy="2438400"/>
          </a:xfrm>
          <a:prstGeom prst="rect">
            <a:avLst/>
          </a:prstGeom>
        </p:spPr>
        <p:txBody>
          <a:bodyPr/>
          <a:lstStyle/>
          <a:p>
            <a:r>
              <a:t>Les 6 PRINCIPES DU RGPD</a:t>
            </a:r>
          </a:p>
        </p:txBody>
      </p:sp>
      <p:sp>
        <p:nvSpPr>
          <p:cNvPr id="44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a:p>
        </p:txBody>
      </p:sp>
      <p:sp>
        <p:nvSpPr>
          <p:cNvPr id="441" name="Les données doivent être"/>
          <p:cNvSpPr txBox="1">
            <a:spLocks noGrp="1"/>
          </p:cNvSpPr>
          <p:nvPr>
            <p:ph type="body" sz="quarter" idx="1"/>
          </p:nvPr>
        </p:nvSpPr>
        <p:spPr>
          <a:xfrm>
            <a:off x="962355" y="5016879"/>
            <a:ext cx="8188463" cy="722614"/>
          </a:xfrm>
          <a:prstGeom prst="rect">
            <a:avLst/>
          </a:prstGeom>
        </p:spPr>
        <p:txBody>
          <a:bodyPr anchor="t"/>
          <a:lstStyle>
            <a:lvl1pPr marL="0" indent="0">
              <a:buSzTx/>
              <a:buNone/>
            </a:lvl1pPr>
          </a:lstStyle>
          <a:p>
            <a:r>
              <a:t>Les données doivent être</a:t>
            </a:r>
          </a:p>
        </p:txBody>
      </p:sp>
      <p:sp>
        <p:nvSpPr>
          <p:cNvPr id="442" name="Traitées de façon à garantir leur sécurité"/>
          <p:cNvSpPr txBox="1"/>
          <p:nvPr/>
        </p:nvSpPr>
        <p:spPr>
          <a:xfrm>
            <a:off x="937605" y="6120584"/>
            <a:ext cx="5182392"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6" algn="l">
              <a:spcBef>
                <a:spcPts val="3800"/>
              </a:spcBef>
              <a:defRPr sz="3800" b="1">
                <a:latin typeface="Gill Sans"/>
                <a:ea typeface="Gill Sans"/>
                <a:cs typeface="Gill Sans"/>
                <a:sym typeface="Gill Sans"/>
              </a:defRPr>
            </a:pPr>
            <a:r>
              <a:rPr b="0">
                <a:latin typeface="+mn-lt"/>
                <a:ea typeface="+mn-ea"/>
                <a:cs typeface="+mn-cs"/>
                <a:sym typeface="Gill Sans Light"/>
              </a:rPr>
              <a:t>Traitées de façon à garantir leur sécurité</a:t>
            </a:r>
          </a:p>
        </p:txBody>
      </p:sp>
      <p:pic>
        <p:nvPicPr>
          <p:cNvPr id="443" name="principes.png" descr="princip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80" y="3519899"/>
            <a:ext cx="1159275" cy="1270001"/>
          </a:xfrm>
          <a:prstGeom prst="rect">
            <a:avLst/>
          </a:prstGeom>
          <a:ln w="12700">
            <a:miter lim="400000"/>
          </a:ln>
        </p:spPr>
      </p:pic>
      <p:sp>
        <p:nvSpPr>
          <p:cNvPr id="444" name="6"/>
          <p:cNvSpPr txBox="1"/>
          <p:nvPr/>
        </p:nvSpPr>
        <p:spPr>
          <a:xfrm>
            <a:off x="1906710" y="2217429"/>
            <a:ext cx="820615" cy="1520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b="1">
                <a:latin typeface="Arial"/>
                <a:ea typeface="Arial"/>
                <a:cs typeface="Arial"/>
                <a:sym typeface="Arial"/>
              </a:defRPr>
            </a:lvl1pPr>
          </a:lstStyle>
          <a:p>
            <a:r>
              <a:t>6</a:t>
            </a:r>
          </a:p>
        </p:txBody>
      </p:sp>
      <p:sp>
        <p:nvSpPr>
          <p:cNvPr id="445" name="Disponibilité, Intégrité, Confidentialité"/>
          <p:cNvSpPr txBox="1"/>
          <p:nvPr/>
        </p:nvSpPr>
        <p:spPr>
          <a:xfrm>
            <a:off x="3080576" y="3541669"/>
            <a:ext cx="912993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atin typeface="Gill Sans"/>
                <a:ea typeface="Gill Sans"/>
                <a:cs typeface="Gill Sans"/>
                <a:sym typeface="Gill Sans"/>
              </a:defRPr>
            </a:lvl1pPr>
          </a:lstStyle>
          <a:p>
            <a:r>
              <a:t>Disponibilité, Intégrité, Confidentialité</a:t>
            </a:r>
          </a:p>
        </p:txBody>
      </p:sp>
      <p:pic>
        <p:nvPicPr>
          <p:cNvPr id="446" name="coffre_fort_cecurity.jpg" descr="coffre_fort_cecur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00" y="5111197"/>
            <a:ext cx="5715000" cy="3212575"/>
          </a:xfrm>
          <a:prstGeom prst="rect">
            <a:avLst/>
          </a:prstGeom>
          <a:ln w="12700">
            <a:miter lim="400000"/>
          </a:ln>
        </p:spPr>
      </p:pic>
      <p:pic>
        <p:nvPicPr>
          <p:cNvPr id="447"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Licéité du traitement"/>
          <p:cNvSpPr txBox="1">
            <a:spLocks noGrp="1"/>
          </p:cNvSpPr>
          <p:nvPr>
            <p:ph type="title"/>
          </p:nvPr>
        </p:nvSpPr>
        <p:spPr>
          <a:prstGeom prst="rect">
            <a:avLst/>
          </a:prstGeom>
        </p:spPr>
        <p:txBody>
          <a:bodyPr/>
          <a:lstStyle/>
          <a:p>
            <a:r>
              <a:t>Licéité du traitement</a:t>
            </a:r>
          </a:p>
        </p:txBody>
      </p:sp>
      <p:sp>
        <p:nvSpPr>
          <p:cNvPr id="450" name="Consentement…"/>
          <p:cNvSpPr txBox="1">
            <a:spLocks noGrp="1"/>
          </p:cNvSpPr>
          <p:nvPr>
            <p:ph type="body" sz="half" idx="1"/>
          </p:nvPr>
        </p:nvSpPr>
        <p:spPr>
          <a:prstGeom prst="rect">
            <a:avLst/>
          </a:prstGeom>
        </p:spPr>
        <p:txBody>
          <a:bodyPr>
            <a:normAutofit lnSpcReduction="10000"/>
          </a:bodyPr>
          <a:lstStyle/>
          <a:p>
            <a:pPr marL="397256" indent="-397256" defTabSz="537463">
              <a:spcBef>
                <a:spcPts val="3400"/>
              </a:spcBef>
              <a:defRPr sz="3496"/>
            </a:pPr>
            <a:r>
              <a:t>Consentement</a:t>
            </a:r>
          </a:p>
          <a:p>
            <a:pPr marL="397256" indent="-397256" defTabSz="537463">
              <a:spcBef>
                <a:spcPts val="3400"/>
              </a:spcBef>
              <a:defRPr sz="3496"/>
            </a:pPr>
            <a:r>
              <a:t>Exécution d’un contrat</a:t>
            </a:r>
          </a:p>
          <a:p>
            <a:pPr marL="397256" indent="-397256" defTabSz="537463">
              <a:spcBef>
                <a:spcPts val="3400"/>
              </a:spcBef>
              <a:defRPr sz="3496"/>
            </a:pPr>
            <a:r>
              <a:t>Obligation légale</a:t>
            </a:r>
          </a:p>
          <a:p>
            <a:pPr marL="397256" indent="-397256" defTabSz="537463">
              <a:spcBef>
                <a:spcPts val="3400"/>
              </a:spcBef>
              <a:defRPr sz="3496"/>
            </a:pPr>
            <a:r>
              <a:t>Sauvegarde des intérêts vitaux de la personne</a:t>
            </a:r>
          </a:p>
          <a:p>
            <a:pPr marL="397256" indent="-397256" defTabSz="537463">
              <a:spcBef>
                <a:spcPts val="3400"/>
              </a:spcBef>
              <a:defRPr sz="3496"/>
            </a:pPr>
            <a:r>
              <a:t>Mission d’intérêt public</a:t>
            </a:r>
          </a:p>
          <a:p>
            <a:pPr marL="397256" indent="-397256" defTabSz="537463">
              <a:spcBef>
                <a:spcPts val="3400"/>
              </a:spcBef>
              <a:defRPr sz="3496"/>
            </a:pPr>
            <a:r>
              <a:t>Intérêt légitime du responsable de traitement</a:t>
            </a:r>
          </a:p>
        </p:txBody>
      </p:sp>
      <p:pic>
        <p:nvPicPr>
          <p:cNvPr id="451" name="15270_Illustration_AFCDP___Consentement___25_avril_2018___couleur.jpg" descr="15270_Illustration_AFCDP___Consentement___25_avril_2018___coule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0513" y="2452228"/>
            <a:ext cx="6350001" cy="5548108"/>
          </a:xfrm>
          <a:prstGeom prst="rect">
            <a:avLst/>
          </a:prstGeom>
          <a:ln w="12700">
            <a:miter lim="400000"/>
          </a:ln>
        </p:spPr>
      </p:pic>
      <p:sp>
        <p:nvSpPr>
          <p:cNvPr id="452"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pic>
        <p:nvPicPr>
          <p:cNvPr id="453"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ransparence et information"/>
          <p:cNvSpPr txBox="1">
            <a:spLocks noGrp="1"/>
          </p:cNvSpPr>
          <p:nvPr>
            <p:ph type="title"/>
          </p:nvPr>
        </p:nvSpPr>
        <p:spPr>
          <a:prstGeom prst="rect">
            <a:avLst/>
          </a:prstGeom>
        </p:spPr>
        <p:txBody>
          <a:bodyPr/>
          <a:lstStyle/>
          <a:p>
            <a:r>
              <a:t>Transparence et information</a:t>
            </a:r>
          </a:p>
        </p:txBody>
      </p:sp>
      <p:sp>
        <p:nvSpPr>
          <p:cNvPr id="456" name="Lors de la collecte des données, le responsable de traitement a obligation d’informer la personne concernée sur les modalités du traitement (finalité, durée de conservation, destinataires, transfert hors UE) et de lui rappeler ses droits"/>
          <p:cNvSpPr txBox="1">
            <a:spLocks noGrp="1"/>
          </p:cNvSpPr>
          <p:nvPr>
            <p:ph type="body" sz="half" idx="1"/>
          </p:nvPr>
        </p:nvSpPr>
        <p:spPr>
          <a:xfrm>
            <a:off x="355600" y="2730500"/>
            <a:ext cx="5892800" cy="6021447"/>
          </a:xfrm>
          <a:prstGeom prst="rect">
            <a:avLst/>
          </a:prstGeom>
        </p:spPr>
        <p:txBody>
          <a:bodyPr/>
          <a:lstStyle>
            <a:lvl1pPr marL="0" indent="0">
              <a:buSzTx/>
              <a:buNone/>
            </a:lvl1pPr>
          </a:lstStyle>
          <a:p>
            <a:r>
              <a:t>Lors de la collecte des données, le responsable de traitement a obligation d’informer la personne concernée sur les modalités du traitement (finalité, durée de conservation, destinataires, transfert hors UE) et de lui rappeler ses droits</a:t>
            </a:r>
          </a:p>
        </p:txBody>
      </p:sp>
      <p:sp>
        <p:nvSpPr>
          <p:cNvPr id="457"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pic>
        <p:nvPicPr>
          <p:cNvPr id="458" name="15283_Illustration_AFCDP___Transparence___25_avril_2018___couleur.jpg" descr="15283_Illustration_AFCDP___Transparence___25_avril_2018___coule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6173" y="2851174"/>
            <a:ext cx="6985001" cy="6057852"/>
          </a:xfrm>
          <a:prstGeom prst="rect">
            <a:avLst/>
          </a:prstGeom>
          <a:ln w="12700">
            <a:miter lim="400000"/>
          </a:ln>
        </p:spPr>
      </p:pic>
      <p:pic>
        <p:nvPicPr>
          <p:cNvPr id="459"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Les droits"/>
          <p:cNvSpPr txBox="1">
            <a:spLocks noGrp="1"/>
          </p:cNvSpPr>
          <p:nvPr>
            <p:ph type="title"/>
          </p:nvPr>
        </p:nvSpPr>
        <p:spPr>
          <a:prstGeom prst="rect">
            <a:avLst/>
          </a:prstGeom>
        </p:spPr>
        <p:txBody>
          <a:bodyPr/>
          <a:lstStyle/>
          <a:p>
            <a:r>
              <a:t>Les droits</a:t>
            </a:r>
          </a:p>
        </p:txBody>
      </p:sp>
      <p:sp>
        <p:nvSpPr>
          <p:cNvPr id="462" name="d’Accès…"/>
          <p:cNvSpPr txBox="1">
            <a:spLocks noGrp="1"/>
          </p:cNvSpPr>
          <p:nvPr>
            <p:ph type="body" sz="half" idx="1"/>
          </p:nvPr>
        </p:nvSpPr>
        <p:spPr>
          <a:xfrm>
            <a:off x="355600" y="2730500"/>
            <a:ext cx="5892800" cy="6021447"/>
          </a:xfrm>
          <a:prstGeom prst="rect">
            <a:avLst/>
          </a:prstGeom>
        </p:spPr>
        <p:txBody>
          <a:bodyPr/>
          <a:lstStyle/>
          <a:p>
            <a:pPr marL="430143" indent="-430143">
              <a:buClr>
                <a:srgbClr val="535353"/>
              </a:buClr>
            </a:pPr>
            <a:r>
              <a:t>d’Accès</a:t>
            </a:r>
          </a:p>
          <a:p>
            <a:pPr marL="430143" indent="-430143">
              <a:buClr>
                <a:srgbClr val="535353"/>
              </a:buClr>
            </a:pPr>
            <a:r>
              <a:t>Rectification</a:t>
            </a:r>
          </a:p>
          <a:p>
            <a:pPr marL="430143" indent="-430143">
              <a:buClr>
                <a:srgbClr val="535353"/>
              </a:buClr>
            </a:pPr>
            <a:r>
              <a:t>Effacement (droit à l’oubli)</a:t>
            </a:r>
          </a:p>
        </p:txBody>
      </p:sp>
      <p:sp>
        <p:nvSpPr>
          <p:cNvPr id="463"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pic>
        <p:nvPicPr>
          <p:cNvPr id="464" name="15272_Illustration_AFCDP___Droits_des_personnes___25_avril_2018___couleur.jpg" descr="15272_Illustration_AFCDP___Droits_des_personnes___25_avril_2018___coule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6665" y="3382837"/>
            <a:ext cx="6350001" cy="4716773"/>
          </a:xfrm>
          <a:prstGeom prst="rect">
            <a:avLst/>
          </a:prstGeom>
          <a:ln w="12700">
            <a:miter lim="400000"/>
          </a:ln>
        </p:spPr>
      </p:pic>
      <p:pic>
        <p:nvPicPr>
          <p:cNvPr id="465"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Les droits"/>
          <p:cNvSpPr txBox="1">
            <a:spLocks noGrp="1"/>
          </p:cNvSpPr>
          <p:nvPr>
            <p:ph type="title"/>
          </p:nvPr>
        </p:nvSpPr>
        <p:spPr>
          <a:prstGeom prst="rect">
            <a:avLst/>
          </a:prstGeom>
        </p:spPr>
        <p:txBody>
          <a:bodyPr/>
          <a:lstStyle/>
          <a:p>
            <a:r>
              <a:t>Les droits</a:t>
            </a:r>
          </a:p>
        </p:txBody>
      </p:sp>
      <p:sp>
        <p:nvSpPr>
          <p:cNvPr id="468" name="d’Opposition…"/>
          <p:cNvSpPr txBox="1">
            <a:spLocks noGrp="1"/>
          </p:cNvSpPr>
          <p:nvPr>
            <p:ph type="body" sz="half" idx="1"/>
          </p:nvPr>
        </p:nvSpPr>
        <p:spPr>
          <a:xfrm>
            <a:off x="355600" y="2730500"/>
            <a:ext cx="5892800" cy="6021447"/>
          </a:xfrm>
          <a:prstGeom prst="rect">
            <a:avLst/>
          </a:prstGeom>
        </p:spPr>
        <p:txBody>
          <a:bodyPr/>
          <a:lstStyle/>
          <a:p>
            <a:pPr marL="430143" indent="-430143">
              <a:buClr>
                <a:srgbClr val="535353"/>
              </a:buClr>
            </a:pPr>
            <a:r>
              <a:t>d’Opposition</a:t>
            </a:r>
          </a:p>
          <a:p>
            <a:pPr marL="430143" indent="-430143">
              <a:buClr>
                <a:srgbClr val="535353"/>
              </a:buClr>
            </a:pPr>
            <a:r>
              <a:t>Limitation (suspension temporaire du traitement)</a:t>
            </a:r>
          </a:p>
          <a:p>
            <a:pPr marL="430143" indent="-430143">
              <a:buClr>
                <a:srgbClr val="535353"/>
              </a:buClr>
            </a:pPr>
            <a:r>
              <a:t>Portabilité</a:t>
            </a:r>
          </a:p>
          <a:p>
            <a:pPr marL="430143" indent="-430143">
              <a:buClr>
                <a:srgbClr val="535353"/>
              </a:buClr>
            </a:pPr>
            <a:r>
              <a:t>de ne pas faire l’objet d’une Décision individuelle automatisée</a:t>
            </a:r>
          </a:p>
        </p:txBody>
      </p:sp>
      <p:sp>
        <p:nvSpPr>
          <p:cNvPr id="469"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a:p>
        </p:txBody>
      </p:sp>
      <p:pic>
        <p:nvPicPr>
          <p:cNvPr id="470" name="15266_Illustration_AFCDP___Ressources_humaines___25_avril_2018___couleur.jpg" descr="15266_Illustration_AFCDP___Ressources_humaines___25_avril_2018___coule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009" y="2991531"/>
            <a:ext cx="6731001" cy="5499384"/>
          </a:xfrm>
          <a:prstGeom prst="rect">
            <a:avLst/>
          </a:prstGeom>
          <a:ln w="12700">
            <a:miter lim="400000"/>
          </a:ln>
        </p:spPr>
      </p:pic>
      <p:pic>
        <p:nvPicPr>
          <p:cNvPr id="471"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Les OBLIGATIONS…"/>
          <p:cNvSpPr txBox="1">
            <a:spLocks noGrp="1"/>
          </p:cNvSpPr>
          <p:nvPr>
            <p:ph type="title"/>
          </p:nvPr>
        </p:nvSpPr>
        <p:spPr>
          <a:xfrm>
            <a:off x="355600" y="2407538"/>
            <a:ext cx="12293600" cy="4938524"/>
          </a:xfrm>
          <a:prstGeom prst="rect">
            <a:avLst/>
          </a:prstGeom>
        </p:spPr>
        <p:txBody>
          <a:bodyPr/>
          <a:lstStyle/>
          <a:p>
            <a:r>
              <a:t>Les OBLIGATIONS </a:t>
            </a:r>
          </a:p>
          <a:p>
            <a:r>
              <a:t>DU DIOCèse</a:t>
            </a:r>
          </a:p>
        </p:txBody>
      </p:sp>
      <p:sp>
        <p:nvSpPr>
          <p:cNvPr id="474"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pic>
        <p:nvPicPr>
          <p:cNvPr id="475"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Les OBLIGATIONS DU diocèse"/>
          <p:cNvSpPr txBox="1">
            <a:spLocks noGrp="1"/>
          </p:cNvSpPr>
          <p:nvPr>
            <p:ph type="title"/>
          </p:nvPr>
        </p:nvSpPr>
        <p:spPr>
          <a:prstGeom prst="rect">
            <a:avLst/>
          </a:prstGeom>
        </p:spPr>
        <p:txBody>
          <a:bodyPr/>
          <a:lstStyle/>
          <a:p>
            <a:r>
              <a:t>Les OBLIGATIONS DU diocèse</a:t>
            </a:r>
          </a:p>
        </p:txBody>
      </p:sp>
      <p:sp>
        <p:nvSpPr>
          <p:cNvPr id="478" name="Avant le RGPD, tout organisme devait faire une déclaration préalable auprès de la CNIL…"/>
          <p:cNvSpPr txBox="1">
            <a:spLocks noGrp="1"/>
          </p:cNvSpPr>
          <p:nvPr>
            <p:ph type="body" sz="half" idx="1"/>
          </p:nvPr>
        </p:nvSpPr>
        <p:spPr>
          <a:xfrm>
            <a:off x="355600" y="2730500"/>
            <a:ext cx="5892800" cy="6021447"/>
          </a:xfrm>
          <a:prstGeom prst="rect">
            <a:avLst/>
          </a:prstGeom>
        </p:spPr>
        <p:txBody>
          <a:bodyPr/>
          <a:lstStyle/>
          <a:p>
            <a:pPr marL="0" indent="0">
              <a:buSzTx/>
              <a:buNone/>
            </a:pPr>
            <a:r>
              <a:t>Avant le RGPD, tout organisme devait faire une déclaration préalable auprès de la CNIL</a:t>
            </a:r>
          </a:p>
          <a:p>
            <a:pPr marL="0" indent="0">
              <a:buSzTx/>
              <a:buNone/>
            </a:pPr>
            <a:r>
              <a:t>Aujourd’hui, </a:t>
            </a:r>
            <a:r>
              <a:rPr b="1">
                <a:latin typeface="Gill Sans"/>
                <a:ea typeface="Gill Sans"/>
                <a:cs typeface="Gill Sans"/>
                <a:sym typeface="Gill Sans"/>
              </a:rPr>
              <a:t>l’Eglise doit être en mesure de démontrer que ses traitements sont conformes au RGPD</a:t>
            </a:r>
          </a:p>
        </p:txBody>
      </p:sp>
      <p:sp>
        <p:nvSpPr>
          <p:cNvPr id="479"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pic>
        <p:nvPicPr>
          <p:cNvPr id="480" name="document-confirmation-cnil.jpg" descr="document-confirmation-cn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006" y="2464678"/>
            <a:ext cx="4445001" cy="3035184"/>
          </a:xfrm>
          <a:prstGeom prst="rect">
            <a:avLst/>
          </a:prstGeom>
          <a:ln w="12700">
            <a:miter lim="400000"/>
          </a:ln>
        </p:spPr>
      </p:pic>
      <p:pic>
        <p:nvPicPr>
          <p:cNvPr id="481" name="demontrer.png" descr="demontr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972" y="5084047"/>
            <a:ext cx="3810001" cy="4271819"/>
          </a:xfrm>
          <a:prstGeom prst="rect">
            <a:avLst/>
          </a:prstGeom>
          <a:ln w="12700">
            <a:miter lim="400000"/>
          </a:ln>
        </p:spPr>
      </p:pic>
      <p:pic>
        <p:nvPicPr>
          <p:cNvPr id="482"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xit" fill="hold" grpId="1" nodeType="afterEffect">
                                  <p:stCondLst>
                                    <p:cond delay="3000"/>
                                  </p:stCondLst>
                                  <p:iterate>
                                    <p:tmAbs val="0"/>
                                  </p:iterate>
                                  <p:childTnLst>
                                    <p:animEffect transition="out" filter="dissolve">
                                      <p:cBhvr>
                                        <p:cTn id="6" dur="2500" fill="hold"/>
                                        <p:tgtEl>
                                          <p:spTgt spid="480"/>
                                        </p:tgtEl>
                                      </p:cBhvr>
                                    </p:animEffect>
                                    <p:set>
                                      <p:cBhvr>
                                        <p:cTn id="7" fill="hold">
                                          <p:stCondLst>
                                            <p:cond delay="2499"/>
                                          </p:stCondLst>
                                        </p:cTn>
                                        <p:tgtEl>
                                          <p:spTgt spid="480"/>
                                        </p:tgtEl>
                                        <p:attrNameLst>
                                          <p:attrName>style.visibility</p:attrName>
                                        </p:attrNameLst>
                                      </p:cBhvr>
                                      <p:to>
                                        <p:strVal val="hidden"/>
                                      </p:to>
                                    </p:set>
                                  </p:childTnLst>
                                </p:cTn>
                              </p:par>
                            </p:childTnLst>
                          </p:cTn>
                        </p:par>
                        <p:par>
                          <p:cTn id="8" fill="hold">
                            <p:stCondLst>
                              <p:cond delay="5500"/>
                            </p:stCondLst>
                            <p:childTnLst>
                              <p:par>
                                <p:cTn id="9" presetID="1" presetClass="entr" presetSubtype="0" fill="hold" grpId="2" nodeType="afterEffect">
                                  <p:stCondLst>
                                    <p:cond delay="0"/>
                                  </p:stCondLst>
                                  <p:iterate>
                                    <p:tmAbs val="0"/>
                                  </p:iterate>
                                  <p:childTnLst>
                                    <p:set>
                                      <p:cBhvr>
                                        <p:cTn id="10" fill="hold"/>
                                        <p:tgtEl>
                                          <p:spTgt spid="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1" animBg="1" advAuto="0"/>
      <p:bldP spid="481"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NNÉES 2000"/>
          <p:cNvSpPr txBox="1">
            <a:spLocks noGrp="1"/>
          </p:cNvSpPr>
          <p:nvPr>
            <p:ph type="title"/>
          </p:nvPr>
        </p:nvSpPr>
        <p:spPr>
          <a:prstGeom prst="rect">
            <a:avLst/>
          </a:prstGeom>
        </p:spPr>
        <p:txBody>
          <a:bodyPr/>
          <a:lstStyle>
            <a:lvl1pPr algn="l"/>
          </a:lstStyle>
          <a:p>
            <a:r>
              <a:t>ANNÉES 2000</a:t>
            </a:r>
          </a:p>
        </p:txBody>
      </p:sp>
      <p:sp>
        <p:nvSpPr>
          <p:cNvPr id="152" name="Attentats du 11 septembre 2001…"/>
          <p:cNvSpPr txBox="1">
            <a:spLocks noGrp="1"/>
          </p:cNvSpPr>
          <p:nvPr>
            <p:ph type="body" sz="half" idx="1"/>
          </p:nvPr>
        </p:nvSpPr>
        <p:spPr>
          <a:prstGeom prst="rect">
            <a:avLst/>
          </a:prstGeom>
        </p:spPr>
        <p:txBody>
          <a:bodyPr/>
          <a:lstStyle/>
          <a:p>
            <a:pPr marL="294308" indent="-294308" defTabSz="457200">
              <a:lnSpc>
                <a:spcPct val="120000"/>
              </a:lnSpc>
              <a:spcBef>
                <a:spcPts val="0"/>
              </a:spcBef>
              <a:buClr>
                <a:srgbClr val="535353"/>
              </a:buClr>
              <a:defRPr sz="2600">
                <a:solidFill>
                  <a:srgbClr val="000000"/>
                </a:solidFill>
                <a:latin typeface="Helvetica"/>
                <a:ea typeface="Helvetica"/>
                <a:cs typeface="Helvetica"/>
                <a:sym typeface="Helvetica"/>
              </a:defRPr>
            </a:pPr>
            <a:r>
              <a:t>Attentats du 11 septembre 2001</a:t>
            </a:r>
          </a:p>
          <a:p>
            <a:pPr marL="294308" indent="-294308" defTabSz="457200">
              <a:lnSpc>
                <a:spcPct val="120000"/>
              </a:lnSpc>
              <a:spcBef>
                <a:spcPts val="1300"/>
              </a:spcBef>
              <a:buClr>
                <a:srgbClr val="535353"/>
              </a:buClr>
              <a:defRPr sz="2600">
                <a:solidFill>
                  <a:srgbClr val="000000"/>
                </a:solidFill>
                <a:latin typeface="Helvetica"/>
                <a:ea typeface="Helvetica"/>
                <a:cs typeface="Helvetica"/>
                <a:sym typeface="Helvetica"/>
              </a:defRPr>
            </a:pPr>
            <a:r>
              <a:t>Les USA renforcent leurs mesures de sécurité</a:t>
            </a:r>
          </a:p>
          <a:p>
            <a:pPr marL="294308" indent="-294308" defTabSz="457200">
              <a:lnSpc>
                <a:spcPct val="120000"/>
              </a:lnSpc>
              <a:spcBef>
                <a:spcPts val="1300"/>
              </a:spcBef>
              <a:buClr>
                <a:srgbClr val="535353"/>
              </a:buClr>
              <a:defRPr sz="2600">
                <a:solidFill>
                  <a:srgbClr val="000000"/>
                </a:solidFill>
                <a:latin typeface="Helvetica"/>
                <a:ea typeface="Helvetica"/>
                <a:cs typeface="Helvetica"/>
                <a:sym typeface="Helvetica"/>
              </a:defRPr>
            </a:pPr>
            <a:r>
              <a:t>La France crée de nouveaux fichiers de police</a:t>
            </a:r>
          </a:p>
          <a:p>
            <a:pPr marL="294308" indent="-294308" defTabSz="457200">
              <a:lnSpc>
                <a:spcPct val="120000"/>
              </a:lnSpc>
              <a:spcBef>
                <a:spcPts val="1300"/>
              </a:spcBef>
              <a:buClr>
                <a:srgbClr val="535353"/>
              </a:buClr>
              <a:defRPr sz="2600">
                <a:solidFill>
                  <a:srgbClr val="000000"/>
                </a:solidFill>
                <a:latin typeface="Helvetica"/>
                <a:ea typeface="Helvetica"/>
                <a:cs typeface="Helvetica"/>
                <a:sym typeface="Helvetica"/>
              </a:defRPr>
            </a:pPr>
            <a:r>
              <a:t>Quand le monde occidental penche vers « PLUS DE SÉCURITÉ »</a:t>
            </a:r>
          </a:p>
          <a:p>
            <a:pPr marL="294308" indent="-294308" defTabSz="457200">
              <a:lnSpc>
                <a:spcPct val="120000"/>
              </a:lnSpc>
              <a:spcBef>
                <a:spcPts val="1300"/>
              </a:spcBef>
              <a:buClr>
                <a:srgbClr val="535353"/>
              </a:buClr>
              <a:defRPr sz="2600">
                <a:solidFill>
                  <a:srgbClr val="000000"/>
                </a:solidFill>
                <a:latin typeface="Helvetica"/>
                <a:ea typeface="Helvetica"/>
                <a:cs typeface="Helvetica"/>
                <a:sym typeface="Helvetica"/>
              </a:defRPr>
            </a:pPr>
            <a:r>
              <a:t>Scandale du fichier EDVIGE</a:t>
            </a:r>
          </a:p>
        </p:txBody>
      </p:sp>
      <p:sp>
        <p:nvSpPr>
          <p:cNvPr id="153" name="Numéro de diapositive"/>
          <p:cNvSpPr txBox="1">
            <a:spLocks noGrp="1"/>
          </p:cNvSpPr>
          <p:nvPr>
            <p:ph type="sldNum" sz="quarter" idx="4294967295"/>
          </p:nvPr>
        </p:nvSpPr>
        <p:spPr>
          <a:xfrm>
            <a:off x="6381749" y="9270999"/>
            <a:ext cx="22860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pic>
        <p:nvPicPr>
          <p:cNvPr id="154"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00" y="495300"/>
            <a:ext cx="3175000" cy="2313983"/>
          </a:xfrm>
          <a:prstGeom prst="rect">
            <a:avLst/>
          </a:prstGeom>
          <a:ln w="12700">
            <a:miter lim="400000"/>
          </a:ln>
        </p:spPr>
      </p:pic>
      <p:pic>
        <p:nvPicPr>
          <p:cNvPr id="155" name="Image" descr="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0000">
            <a:off x="9359900" y="2120900"/>
            <a:ext cx="3175000" cy="1813229"/>
          </a:xfrm>
          <a:prstGeom prst="rect">
            <a:avLst/>
          </a:prstGeom>
          <a:ln w="12700">
            <a:miter lim="400000"/>
          </a:ln>
        </p:spPr>
      </p:pic>
      <p:pic>
        <p:nvPicPr>
          <p:cNvPr id="156" name="Image" descr="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000">
            <a:off x="7289800" y="3824661"/>
            <a:ext cx="4445000" cy="3247278"/>
          </a:xfrm>
          <a:prstGeom prst="rect">
            <a:avLst/>
          </a:prstGeom>
          <a:ln w="12700">
            <a:miter lim="400000"/>
          </a:ln>
        </p:spPr>
      </p:pic>
      <p:pic>
        <p:nvPicPr>
          <p:cNvPr id="157" name="Image" descr="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800" y="6248400"/>
            <a:ext cx="3175000" cy="3175000"/>
          </a:xfrm>
          <a:prstGeom prst="rect">
            <a:avLst/>
          </a:prstGeom>
          <a:ln w="12700">
            <a:miter lim="400000"/>
          </a:ln>
        </p:spPr>
      </p:pic>
      <p:pic>
        <p:nvPicPr>
          <p:cNvPr id="158" name="NDPO2 GRIS.png" descr="NDPO2 GRI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Comment démontrer ?"/>
          <p:cNvSpPr txBox="1">
            <a:spLocks noGrp="1"/>
          </p:cNvSpPr>
          <p:nvPr>
            <p:ph type="title"/>
          </p:nvPr>
        </p:nvSpPr>
        <p:spPr>
          <a:prstGeom prst="rect">
            <a:avLst/>
          </a:prstGeom>
        </p:spPr>
        <p:txBody>
          <a:bodyPr/>
          <a:lstStyle/>
          <a:p>
            <a:r>
              <a:t>Comment démontrer ?</a:t>
            </a:r>
          </a:p>
        </p:txBody>
      </p:sp>
      <p:sp>
        <p:nvSpPr>
          <p:cNvPr id="485" name="En appliquant les principes généraux du RGPD…"/>
          <p:cNvSpPr txBox="1">
            <a:spLocks noGrp="1"/>
          </p:cNvSpPr>
          <p:nvPr>
            <p:ph type="body" sz="half" idx="1"/>
          </p:nvPr>
        </p:nvSpPr>
        <p:spPr>
          <a:xfrm>
            <a:off x="355600" y="2730500"/>
            <a:ext cx="5892800" cy="6021447"/>
          </a:xfrm>
          <a:prstGeom prst="rect">
            <a:avLst/>
          </a:prstGeom>
        </p:spPr>
        <p:txBody>
          <a:bodyPr anchor="t"/>
          <a:lstStyle/>
          <a:p>
            <a:pPr marL="0" indent="0" defTabSz="467359">
              <a:spcBef>
                <a:spcPts val="3000"/>
              </a:spcBef>
              <a:buSzTx/>
              <a:buNone/>
              <a:defRPr sz="3040"/>
            </a:pPr>
            <a:r>
              <a:t>En appliquant les principes généraux du RGPD</a:t>
            </a:r>
          </a:p>
          <a:p>
            <a:pPr marL="0" indent="0" defTabSz="467359">
              <a:spcBef>
                <a:spcPts val="3000"/>
              </a:spcBef>
              <a:buSzTx/>
              <a:buNone/>
              <a:defRPr sz="3040"/>
            </a:pPr>
            <a:r>
              <a:t>En respectant les droits des personnes</a:t>
            </a:r>
          </a:p>
          <a:p>
            <a:pPr marL="0" indent="0" defTabSz="467359">
              <a:spcBef>
                <a:spcPts val="3000"/>
              </a:spcBef>
              <a:buSzTx/>
              <a:buNone/>
              <a:defRPr sz="3040"/>
            </a:pPr>
            <a:r>
              <a:t>En informant les personnes concernées par les traitements</a:t>
            </a:r>
          </a:p>
          <a:p>
            <a:pPr marL="0" indent="0" defTabSz="467359">
              <a:spcBef>
                <a:spcPts val="3000"/>
              </a:spcBef>
              <a:buSzTx/>
              <a:buNone/>
              <a:defRPr sz="3040"/>
            </a:pPr>
            <a:r>
              <a:t>En tenant des registres pour tracer toutes les mesures mises en oeuvre</a:t>
            </a:r>
          </a:p>
          <a:p>
            <a:pPr marL="0" indent="0" defTabSz="467359">
              <a:spcBef>
                <a:spcPts val="3000"/>
              </a:spcBef>
              <a:buSzTx/>
              <a:buNone/>
              <a:defRPr sz="3040"/>
            </a:pPr>
            <a:r>
              <a:t>En se faisant accompagner par un expert « DPO »</a:t>
            </a:r>
          </a:p>
        </p:txBody>
      </p:sp>
      <p:sp>
        <p:nvSpPr>
          <p:cNvPr id="48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50</a:t>
            </a:fld>
            <a:endParaRPr/>
          </a:p>
        </p:txBody>
      </p:sp>
      <p:pic>
        <p:nvPicPr>
          <p:cNvPr id="487" name="15271_Illustration_AFCDP___Consulter_le_DPO___25_avril_2018___couleur.jpg" descr="15271_Illustration_AFCDP___Consulter_le_DPO___25_avril_2018___couleu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7300" y="3656534"/>
            <a:ext cx="6350000" cy="4169379"/>
          </a:xfrm>
          <a:prstGeom prst="rect">
            <a:avLst/>
          </a:prstGeom>
          <a:ln w="12700">
            <a:miter lim="400000"/>
          </a:ln>
        </p:spPr>
      </p:pic>
      <p:pic>
        <p:nvPicPr>
          <p:cNvPr id="488"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Les OBLIGATIONS Du diocèse"/>
          <p:cNvSpPr txBox="1">
            <a:spLocks noGrp="1"/>
          </p:cNvSpPr>
          <p:nvPr>
            <p:ph type="title"/>
          </p:nvPr>
        </p:nvSpPr>
        <p:spPr>
          <a:prstGeom prst="rect">
            <a:avLst/>
          </a:prstGeom>
        </p:spPr>
        <p:txBody>
          <a:bodyPr/>
          <a:lstStyle/>
          <a:p>
            <a:r>
              <a:t>Les OBLIGATIONS Du diocèse</a:t>
            </a:r>
          </a:p>
        </p:txBody>
      </p:sp>
      <p:sp>
        <p:nvSpPr>
          <p:cNvPr id="491" name="Notifier à la CNIL toute violation de données…"/>
          <p:cNvSpPr txBox="1">
            <a:spLocks noGrp="1"/>
          </p:cNvSpPr>
          <p:nvPr>
            <p:ph type="body" sz="half" idx="1"/>
          </p:nvPr>
        </p:nvSpPr>
        <p:spPr>
          <a:xfrm>
            <a:off x="355600" y="2303641"/>
            <a:ext cx="5892800" cy="6021448"/>
          </a:xfrm>
          <a:prstGeom prst="rect">
            <a:avLst/>
          </a:prstGeom>
        </p:spPr>
        <p:txBody>
          <a:bodyPr/>
          <a:lstStyle/>
          <a:p>
            <a:pPr marL="0" indent="0">
              <a:buSzTx/>
              <a:buNone/>
            </a:pPr>
            <a:r>
              <a:rPr b="1">
                <a:latin typeface="Gill Sans"/>
                <a:ea typeface="Gill Sans"/>
                <a:cs typeface="Gill Sans"/>
                <a:sym typeface="Gill Sans"/>
              </a:rPr>
              <a:t>Notifier</a:t>
            </a:r>
            <a:r>
              <a:t> à la CNIL toute violation de données</a:t>
            </a:r>
          </a:p>
          <a:p>
            <a:pPr marL="0" indent="0">
              <a:buSzTx/>
              <a:buNone/>
            </a:pPr>
            <a:r>
              <a:t>et si elle peut engendrer des risques élevés pour les droits et libertés des personnes concernées</a:t>
            </a:r>
          </a:p>
          <a:p>
            <a:pPr marL="0" indent="0">
              <a:buSzTx/>
              <a:buNone/>
            </a:pPr>
            <a:r>
              <a:t>les </a:t>
            </a:r>
            <a:r>
              <a:rPr b="1">
                <a:latin typeface="Gill Sans"/>
                <a:ea typeface="Gill Sans"/>
                <a:cs typeface="Gill Sans"/>
                <a:sym typeface="Gill Sans"/>
              </a:rPr>
              <a:t>informer</a:t>
            </a:r>
            <a:r>
              <a:t> de la violation</a:t>
            </a:r>
          </a:p>
        </p:txBody>
      </p:sp>
      <p:sp>
        <p:nvSpPr>
          <p:cNvPr id="492"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51</a:t>
            </a:fld>
            <a:endParaRPr/>
          </a:p>
        </p:txBody>
      </p:sp>
      <p:pic>
        <p:nvPicPr>
          <p:cNvPr id="493" name="19530_Notification_des_violations___AFCDP_2019.jpg" descr="19530_Notification_des_violations___AFCDP_20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1670" y="3057702"/>
            <a:ext cx="6350001" cy="4513326"/>
          </a:xfrm>
          <a:prstGeom prst="rect">
            <a:avLst/>
          </a:prstGeom>
          <a:ln w="12700">
            <a:miter lim="400000"/>
          </a:ln>
        </p:spPr>
      </p:pic>
      <p:pic>
        <p:nvPicPr>
          <p:cNvPr id="494"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Les ENJEUX"/>
          <p:cNvSpPr txBox="1">
            <a:spLocks noGrp="1"/>
          </p:cNvSpPr>
          <p:nvPr>
            <p:ph type="title"/>
          </p:nvPr>
        </p:nvSpPr>
        <p:spPr>
          <a:prstGeom prst="rect">
            <a:avLst/>
          </a:prstGeom>
        </p:spPr>
        <p:txBody>
          <a:bodyPr/>
          <a:lstStyle/>
          <a:p>
            <a:r>
              <a:t>Les ENJEUX</a:t>
            </a:r>
          </a:p>
        </p:txBody>
      </p:sp>
      <p:sp>
        <p:nvSpPr>
          <p:cNvPr id="497" name="Quels risques si l’AD n’applique pas le RGPD ?"/>
          <p:cNvSpPr txBox="1">
            <a:spLocks noGrp="1"/>
          </p:cNvSpPr>
          <p:nvPr>
            <p:ph type="body" sz="quarter" idx="1"/>
          </p:nvPr>
        </p:nvSpPr>
        <p:spPr>
          <a:xfrm>
            <a:off x="3359666" y="2472370"/>
            <a:ext cx="6285468" cy="2076295"/>
          </a:xfrm>
          <a:prstGeom prst="rect">
            <a:avLst/>
          </a:prstGeom>
        </p:spPr>
        <p:txBody>
          <a:bodyPr/>
          <a:lstStyle>
            <a:lvl1pPr marL="0" indent="0" algn="ctr">
              <a:buSzTx/>
              <a:buNone/>
              <a:defRPr b="1">
                <a:latin typeface="Gill Sans"/>
                <a:ea typeface="Gill Sans"/>
                <a:cs typeface="Gill Sans"/>
                <a:sym typeface="Gill Sans"/>
              </a:defRPr>
            </a:lvl1pPr>
          </a:lstStyle>
          <a:p>
            <a:r>
              <a:t>Quels risques si l’AD n’applique pas le RGPD ?</a:t>
            </a:r>
          </a:p>
        </p:txBody>
      </p:sp>
      <p:sp>
        <p:nvSpPr>
          <p:cNvPr id="498"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52</a:t>
            </a:fld>
            <a:endParaRPr/>
          </a:p>
        </p:txBody>
      </p:sp>
      <p:pic>
        <p:nvPicPr>
          <p:cNvPr id="499" name="Sanctions carton rouge.png" descr="Sanctions carton rou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0" y="4289142"/>
            <a:ext cx="4267200" cy="4826001"/>
          </a:xfrm>
          <a:prstGeom prst="rect">
            <a:avLst/>
          </a:prstGeom>
          <a:ln w="12700">
            <a:miter lim="400000"/>
          </a:ln>
        </p:spPr>
      </p:pic>
      <p:pic>
        <p:nvPicPr>
          <p:cNvPr id="500"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Les ENJEUX"/>
          <p:cNvSpPr txBox="1">
            <a:spLocks noGrp="1"/>
          </p:cNvSpPr>
          <p:nvPr>
            <p:ph type="title"/>
          </p:nvPr>
        </p:nvSpPr>
        <p:spPr>
          <a:prstGeom prst="rect">
            <a:avLst/>
          </a:prstGeom>
        </p:spPr>
        <p:txBody>
          <a:bodyPr/>
          <a:lstStyle/>
          <a:p>
            <a:r>
              <a:t>Les ENJEUX</a:t>
            </a:r>
          </a:p>
        </p:txBody>
      </p:sp>
      <p:sp>
        <p:nvSpPr>
          <p:cNvPr id="503" name="Sanctions administratives prononcées par la CNIL…"/>
          <p:cNvSpPr txBox="1">
            <a:spLocks noGrp="1"/>
          </p:cNvSpPr>
          <p:nvPr>
            <p:ph type="body" sz="quarter" idx="1"/>
          </p:nvPr>
        </p:nvSpPr>
        <p:spPr>
          <a:xfrm>
            <a:off x="1004272" y="3943217"/>
            <a:ext cx="6596246" cy="2803004"/>
          </a:xfrm>
          <a:prstGeom prst="rect">
            <a:avLst/>
          </a:prstGeom>
        </p:spPr>
        <p:txBody>
          <a:bodyPr anchor="t">
            <a:normAutofit lnSpcReduction="10000"/>
          </a:bodyPr>
          <a:lstStyle/>
          <a:p>
            <a:pPr marL="0" indent="0">
              <a:buSzTx/>
              <a:buNone/>
              <a:defRPr b="1">
                <a:latin typeface="Gill Sans"/>
                <a:ea typeface="Gill Sans"/>
                <a:cs typeface="Gill Sans"/>
                <a:sym typeface="Gill Sans"/>
              </a:defRPr>
            </a:pPr>
            <a:r>
              <a:t>Sanctions administratives prononcées par la CNIL</a:t>
            </a:r>
          </a:p>
          <a:p>
            <a:pPr marL="0" indent="0">
              <a:buSzTx/>
              <a:buNone/>
            </a:pPr>
            <a:r>
              <a:t>Jusqu’à 20 millions d’euros ou 4 % du CA mondial annuel</a:t>
            </a:r>
          </a:p>
        </p:txBody>
      </p:sp>
      <p:sp>
        <p:nvSpPr>
          <p:cNvPr id="504"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53</a:t>
            </a:fld>
            <a:endParaRPr/>
          </a:p>
        </p:txBody>
      </p:sp>
      <p:grpSp>
        <p:nvGrpSpPr>
          <p:cNvPr id="507" name="tarifs RGPD.jpg"/>
          <p:cNvGrpSpPr/>
          <p:nvPr/>
        </p:nvGrpSpPr>
        <p:grpSpPr>
          <a:xfrm>
            <a:off x="8304420" y="2049069"/>
            <a:ext cx="4221713" cy="6591301"/>
            <a:chOff x="0" y="0"/>
            <a:chExt cx="4221712" cy="6591300"/>
          </a:xfrm>
        </p:grpSpPr>
        <p:pic>
          <p:nvPicPr>
            <p:cNvPr id="506" name="tarifs RGPD.jpg" descr="tarifs RGP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50800"/>
              <a:ext cx="4043913" cy="6350000"/>
            </a:xfrm>
            <a:prstGeom prst="rect">
              <a:avLst/>
            </a:prstGeom>
            <a:ln>
              <a:noFill/>
            </a:ln>
            <a:effectLst/>
          </p:spPr>
        </p:pic>
        <p:pic>
          <p:nvPicPr>
            <p:cNvPr id="505" name="tarifs RGPD.jpg" descr="tarifs RGPD.jpg"/>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4221713" cy="6591300"/>
            </a:xfrm>
            <a:prstGeom prst="rect">
              <a:avLst/>
            </a:prstGeom>
            <a:effectLst/>
          </p:spPr>
        </p:pic>
      </p:grpSp>
      <p:pic>
        <p:nvPicPr>
          <p:cNvPr id="508" name="NDPO2 GRIS.png" descr="NDPO2 GR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Les ENJEUX"/>
          <p:cNvSpPr txBox="1">
            <a:spLocks noGrp="1"/>
          </p:cNvSpPr>
          <p:nvPr>
            <p:ph type="title"/>
          </p:nvPr>
        </p:nvSpPr>
        <p:spPr>
          <a:prstGeom prst="rect">
            <a:avLst/>
          </a:prstGeom>
        </p:spPr>
        <p:txBody>
          <a:bodyPr/>
          <a:lstStyle/>
          <a:p>
            <a:r>
              <a:t>Les ENJEUX</a:t>
            </a:r>
          </a:p>
        </p:txBody>
      </p:sp>
      <p:sp>
        <p:nvSpPr>
          <p:cNvPr id="511" name="Sanctions pénales…"/>
          <p:cNvSpPr txBox="1">
            <a:spLocks noGrp="1"/>
          </p:cNvSpPr>
          <p:nvPr>
            <p:ph type="body" sz="quarter" idx="1"/>
          </p:nvPr>
        </p:nvSpPr>
        <p:spPr>
          <a:xfrm>
            <a:off x="1004272" y="3943217"/>
            <a:ext cx="6596246" cy="2803004"/>
          </a:xfrm>
          <a:prstGeom prst="rect">
            <a:avLst/>
          </a:prstGeom>
        </p:spPr>
        <p:txBody>
          <a:bodyPr anchor="t"/>
          <a:lstStyle/>
          <a:p>
            <a:pPr marL="0" indent="0">
              <a:buSzTx/>
              <a:buNone/>
              <a:defRPr b="1">
                <a:latin typeface="Gill Sans"/>
                <a:ea typeface="Gill Sans"/>
                <a:cs typeface="Gill Sans"/>
                <a:sym typeface="Gill Sans"/>
              </a:defRPr>
            </a:pPr>
            <a:r>
              <a:t>Sanctions pénales</a:t>
            </a:r>
          </a:p>
          <a:p>
            <a:pPr marL="0" indent="0">
              <a:buSzTx/>
              <a:buNone/>
            </a:pPr>
            <a:r>
              <a:t>Jusqu’à 5 ans d’emprisonnement et 300 000 € d’amende</a:t>
            </a:r>
          </a:p>
        </p:txBody>
      </p:sp>
      <p:pic>
        <p:nvPicPr>
          <p:cNvPr id="512" name="menotte-homme_1154-44.jpg" descr="menotte-homme_1154-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537" y="3306369"/>
            <a:ext cx="4292601" cy="4076701"/>
          </a:xfrm>
          <a:prstGeom prst="rect">
            <a:avLst/>
          </a:prstGeom>
          <a:ln w="12700">
            <a:miter lim="400000"/>
          </a:ln>
        </p:spPr>
      </p:pic>
      <p:sp>
        <p:nvSpPr>
          <p:cNvPr id="513"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54</a:t>
            </a:fld>
            <a:endParaRPr/>
          </a:p>
        </p:txBody>
      </p:sp>
      <p:pic>
        <p:nvPicPr>
          <p:cNvPr id="514"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Les ENJEUX"/>
          <p:cNvSpPr txBox="1">
            <a:spLocks noGrp="1"/>
          </p:cNvSpPr>
          <p:nvPr>
            <p:ph type="title"/>
          </p:nvPr>
        </p:nvSpPr>
        <p:spPr>
          <a:prstGeom prst="rect">
            <a:avLst/>
          </a:prstGeom>
        </p:spPr>
        <p:txBody>
          <a:bodyPr/>
          <a:lstStyle/>
          <a:p>
            <a:r>
              <a:t>Les ENJEUX</a:t>
            </a:r>
          </a:p>
        </p:txBody>
      </p:sp>
      <p:sp>
        <p:nvSpPr>
          <p:cNvPr id="517" name="Atteinte à la réputation"/>
          <p:cNvSpPr txBox="1">
            <a:spLocks noGrp="1"/>
          </p:cNvSpPr>
          <p:nvPr>
            <p:ph type="body" sz="quarter" idx="1"/>
          </p:nvPr>
        </p:nvSpPr>
        <p:spPr>
          <a:xfrm>
            <a:off x="398129" y="3967757"/>
            <a:ext cx="5807742" cy="1818086"/>
          </a:xfrm>
          <a:prstGeom prst="rect">
            <a:avLst/>
          </a:prstGeom>
        </p:spPr>
        <p:txBody>
          <a:bodyPr anchor="t">
            <a:normAutofit lnSpcReduction="10000"/>
          </a:bodyPr>
          <a:lstStyle>
            <a:lvl1pPr marL="0" indent="0" algn="ctr" defTabSz="578358">
              <a:spcBef>
                <a:spcPts val="3700"/>
              </a:spcBef>
              <a:buSzTx/>
              <a:buNone/>
              <a:defRPr sz="5742" b="1">
                <a:latin typeface="Gill Sans"/>
                <a:ea typeface="Gill Sans"/>
                <a:cs typeface="Gill Sans"/>
                <a:sym typeface="Gill Sans"/>
              </a:defRPr>
            </a:lvl1pPr>
          </a:lstStyle>
          <a:p>
            <a:r>
              <a:t>Atteinte à la réputation</a:t>
            </a:r>
          </a:p>
        </p:txBody>
      </p:sp>
      <p:pic>
        <p:nvPicPr>
          <p:cNvPr id="518" name="CA-communication-e1550342893752.jpg" descr="CA-communication-e15503428937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300" y="3289300"/>
            <a:ext cx="6350000" cy="3175000"/>
          </a:xfrm>
          <a:prstGeom prst="rect">
            <a:avLst/>
          </a:prstGeom>
          <a:ln w="12700">
            <a:miter lim="400000"/>
          </a:ln>
        </p:spPr>
      </p:pic>
      <p:sp>
        <p:nvSpPr>
          <p:cNvPr id="519"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55</a:t>
            </a:fld>
            <a:endParaRPr/>
          </a:p>
        </p:txBody>
      </p:sp>
      <p:pic>
        <p:nvPicPr>
          <p:cNvPr id="520"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Quelques exemples"/>
          <p:cNvSpPr txBox="1">
            <a:spLocks noGrp="1"/>
          </p:cNvSpPr>
          <p:nvPr>
            <p:ph type="title"/>
          </p:nvPr>
        </p:nvSpPr>
        <p:spPr>
          <a:prstGeom prst="rect">
            <a:avLst/>
          </a:prstGeom>
        </p:spPr>
        <p:txBody>
          <a:bodyPr/>
          <a:lstStyle/>
          <a:p>
            <a:r>
              <a:t>Quelques exemples</a:t>
            </a:r>
          </a:p>
        </p:txBody>
      </p:sp>
      <p:sp>
        <p:nvSpPr>
          <p:cNvPr id="523" name="La formation restreinte de la CNIL a prononcé une sanction de 400 000 euros à l’encontre de la société SERGIC pour avoir insuffisamment protégé les données des utilisateurs de son site web et mis en œuvre des modalités de conservation des données inappropriées"/>
          <p:cNvSpPr txBox="1">
            <a:spLocks noGrp="1"/>
          </p:cNvSpPr>
          <p:nvPr>
            <p:ph type="body" sz="half" idx="1"/>
          </p:nvPr>
        </p:nvSpPr>
        <p:spPr>
          <a:prstGeom prst="rect">
            <a:avLst/>
          </a:prstGeom>
        </p:spPr>
        <p:txBody>
          <a:bodyPr/>
          <a:lstStyle/>
          <a:p>
            <a:pPr marL="0" indent="0" algn="ctr" defTabSz="457200">
              <a:spcBef>
                <a:spcPts val="0"/>
              </a:spcBef>
              <a:buSzTx/>
              <a:buNone/>
              <a:defRPr sz="3000" i="1">
                <a:solidFill>
                  <a:srgbClr val="71716E"/>
                </a:solidFill>
                <a:latin typeface="Courier New"/>
                <a:ea typeface="Courier New"/>
                <a:cs typeface="Courier New"/>
                <a:sym typeface="Courier New"/>
              </a:defRPr>
            </a:pPr>
            <a:r>
              <a:t>La formation restreinte de la CNIL a prononcé une sanction de 400 000 euros à l’encontre de la société SERGIC pour avoir insuffisamment protégé les données des utilisateurs de son site web et mis en œuvre des modalités de conservation des données inappropriées</a:t>
            </a:r>
          </a:p>
        </p:txBody>
      </p:sp>
      <p:pic>
        <p:nvPicPr>
          <p:cNvPr id="524" name="Sergic.jpg" descr="Serg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300" y="4880461"/>
            <a:ext cx="5080000" cy="1618343"/>
          </a:xfrm>
          <a:prstGeom prst="rect">
            <a:avLst/>
          </a:prstGeom>
          <a:ln w="12700">
            <a:miter lim="400000"/>
          </a:ln>
        </p:spPr>
      </p:pic>
      <p:sp>
        <p:nvSpPr>
          <p:cNvPr id="525" name="6 juin 2019"/>
          <p:cNvSpPr txBox="1"/>
          <p:nvPr/>
        </p:nvSpPr>
        <p:spPr>
          <a:xfrm>
            <a:off x="8446541" y="2924685"/>
            <a:ext cx="213151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6 juin 2019</a:t>
            </a:r>
          </a:p>
        </p:txBody>
      </p:sp>
      <p:sp>
        <p:nvSpPr>
          <p:cNvPr id="52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56</a:t>
            </a:fld>
            <a:endParaRPr/>
          </a:p>
        </p:txBody>
      </p:sp>
      <p:pic>
        <p:nvPicPr>
          <p:cNvPr id="527"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Quelques exemples"/>
          <p:cNvSpPr txBox="1">
            <a:spLocks noGrp="1"/>
          </p:cNvSpPr>
          <p:nvPr>
            <p:ph type="title"/>
          </p:nvPr>
        </p:nvSpPr>
        <p:spPr>
          <a:prstGeom prst="rect">
            <a:avLst/>
          </a:prstGeom>
        </p:spPr>
        <p:txBody>
          <a:bodyPr/>
          <a:lstStyle/>
          <a:p>
            <a:r>
              <a:t>Quelques exemples</a:t>
            </a:r>
          </a:p>
        </p:txBody>
      </p:sp>
      <p:sp>
        <p:nvSpPr>
          <p:cNvPr id="530" name="La formation restreinte de la CNIL a prononcé une sanction de 20 000 euros à l’encontre de la société UNIONTRAD COMPANY  pour avoir mis en place un dispositif de vidéosurveillance qui plaçait ses salariés sous surveillance constante.…"/>
          <p:cNvSpPr txBox="1">
            <a:spLocks noGrp="1"/>
          </p:cNvSpPr>
          <p:nvPr>
            <p:ph type="body" sz="half" idx="1"/>
          </p:nvPr>
        </p:nvSpPr>
        <p:spPr>
          <a:prstGeom prst="rect">
            <a:avLst/>
          </a:prstGeom>
        </p:spPr>
        <p:txBody>
          <a:bodyPr>
            <a:normAutofit lnSpcReduction="10000"/>
          </a:bodyPr>
          <a:lstStyle/>
          <a:p>
            <a:pPr marL="0" indent="0" algn="ctr" defTabSz="411479">
              <a:spcBef>
                <a:spcPts val="0"/>
              </a:spcBef>
              <a:buSzTx/>
              <a:buNone/>
              <a:defRPr sz="2700" i="1">
                <a:solidFill>
                  <a:srgbClr val="71716E"/>
                </a:solidFill>
                <a:latin typeface="Courier New"/>
                <a:ea typeface="Courier New"/>
                <a:cs typeface="Courier New"/>
                <a:sym typeface="Courier New"/>
              </a:defRPr>
            </a:pPr>
            <a:r>
              <a:t>La formation restreinte de la CNIL a prononcé une sanction de 20 000 euros à l’encontre de la société UNIONTRAD COMPANY  pour avoir mis en place un dispositif de vidéosurveillance qui plaçait ses salariés sous surveillance constante.</a:t>
            </a:r>
          </a:p>
          <a:p>
            <a:pPr marL="0" indent="0" algn="ctr" defTabSz="411479">
              <a:spcBef>
                <a:spcPts val="0"/>
              </a:spcBef>
              <a:buSzTx/>
              <a:buNone/>
              <a:defRPr sz="2700" i="1">
                <a:solidFill>
                  <a:srgbClr val="71716E"/>
                </a:solidFill>
                <a:latin typeface="Courier New"/>
                <a:ea typeface="Courier New"/>
                <a:cs typeface="Courier New"/>
                <a:sym typeface="Courier New"/>
              </a:defRPr>
            </a:pPr>
            <a:r>
              <a:t>Elle a également prononcé une injonction afin que la société prenne des mesures pour assurer la traçabilité des accès à la messagerie professionnelle partagée.</a:t>
            </a:r>
          </a:p>
        </p:txBody>
      </p:sp>
      <p:sp>
        <p:nvSpPr>
          <p:cNvPr id="531" name="18 juin 2019"/>
          <p:cNvSpPr txBox="1"/>
          <p:nvPr/>
        </p:nvSpPr>
        <p:spPr>
          <a:xfrm>
            <a:off x="8332241" y="2924685"/>
            <a:ext cx="236011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18 juin 2019</a:t>
            </a:r>
          </a:p>
        </p:txBody>
      </p:sp>
      <p:pic>
        <p:nvPicPr>
          <p:cNvPr id="532" name="cb9d9935d8e4.png" descr="cb9d9935d8e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4980424"/>
            <a:ext cx="4775200" cy="1799352"/>
          </a:xfrm>
          <a:prstGeom prst="rect">
            <a:avLst/>
          </a:prstGeom>
          <a:ln w="12700">
            <a:miter lim="400000"/>
          </a:ln>
        </p:spPr>
      </p:pic>
      <p:sp>
        <p:nvSpPr>
          <p:cNvPr id="533"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57</a:t>
            </a:fld>
            <a:endParaRPr/>
          </a:p>
        </p:txBody>
      </p:sp>
      <p:pic>
        <p:nvPicPr>
          <p:cNvPr id="534"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Quelques exemples"/>
          <p:cNvSpPr txBox="1">
            <a:spLocks noGrp="1"/>
          </p:cNvSpPr>
          <p:nvPr>
            <p:ph type="title"/>
          </p:nvPr>
        </p:nvSpPr>
        <p:spPr>
          <a:prstGeom prst="rect">
            <a:avLst/>
          </a:prstGeom>
        </p:spPr>
        <p:txBody>
          <a:bodyPr/>
          <a:lstStyle/>
          <a:p>
            <a:r>
              <a:t>Quelques exemples</a:t>
            </a:r>
          </a:p>
        </p:txBody>
      </p:sp>
      <p:sp>
        <p:nvSpPr>
          <p:cNvPr id="537" name="La formation restreinte de la CNIL a prononcé une sanction de 180 000 euros à l’encontre de la société ACTIVE ASSURANCES  pour avoir insuffisamment protégé les données des utilisateurs de son site web."/>
          <p:cNvSpPr txBox="1">
            <a:spLocks noGrp="1"/>
          </p:cNvSpPr>
          <p:nvPr>
            <p:ph type="body" sz="half" idx="1"/>
          </p:nvPr>
        </p:nvSpPr>
        <p:spPr>
          <a:prstGeom prst="rect">
            <a:avLst/>
          </a:prstGeom>
        </p:spPr>
        <p:txBody>
          <a:bodyPr/>
          <a:lstStyle/>
          <a:p>
            <a:pPr marL="0" indent="0" algn="ctr" defTabSz="457200">
              <a:spcBef>
                <a:spcPts val="0"/>
              </a:spcBef>
              <a:buSzTx/>
              <a:buNone/>
              <a:defRPr sz="3000" i="1">
                <a:solidFill>
                  <a:srgbClr val="71716E"/>
                </a:solidFill>
                <a:latin typeface="Courier New"/>
                <a:ea typeface="Courier New"/>
                <a:cs typeface="Courier New"/>
                <a:sym typeface="Courier New"/>
              </a:defRPr>
            </a:pPr>
            <a:r>
              <a:t>La formation restreinte de la CNIL a prononcé une sanction de 180 000 euros à l’encontre de la société ACTIVE ASSURANCES  pour avoir insuffisamment protégé les données des utilisateurs de son site web.</a:t>
            </a:r>
          </a:p>
        </p:txBody>
      </p:sp>
      <p:sp>
        <p:nvSpPr>
          <p:cNvPr id="538" name="25 juillet 2019"/>
          <p:cNvSpPr txBox="1"/>
          <p:nvPr/>
        </p:nvSpPr>
        <p:spPr>
          <a:xfrm>
            <a:off x="8179879" y="2924685"/>
            <a:ext cx="266484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25 juillet 2019</a:t>
            </a:r>
          </a:p>
        </p:txBody>
      </p:sp>
      <p:pic>
        <p:nvPicPr>
          <p:cNvPr id="539" name="logo.png"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800" y="4803504"/>
            <a:ext cx="5715000" cy="977789"/>
          </a:xfrm>
          <a:prstGeom prst="rect">
            <a:avLst/>
          </a:prstGeom>
          <a:ln w="12700">
            <a:miter lim="400000"/>
          </a:ln>
        </p:spPr>
      </p:pic>
      <p:sp>
        <p:nvSpPr>
          <p:cNvPr id="54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58</a:t>
            </a:fld>
            <a:endParaRPr/>
          </a:p>
        </p:txBody>
      </p:sp>
      <p:pic>
        <p:nvPicPr>
          <p:cNvPr id="541"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Quelques exemples"/>
          <p:cNvSpPr txBox="1">
            <a:spLocks noGrp="1"/>
          </p:cNvSpPr>
          <p:nvPr>
            <p:ph type="title"/>
          </p:nvPr>
        </p:nvSpPr>
        <p:spPr>
          <a:prstGeom prst="rect">
            <a:avLst/>
          </a:prstGeom>
        </p:spPr>
        <p:txBody>
          <a:bodyPr/>
          <a:lstStyle/>
          <a:p>
            <a:r>
              <a:t>Quelques exemples</a:t>
            </a:r>
          </a:p>
        </p:txBody>
      </p:sp>
      <p:sp>
        <p:nvSpPr>
          <p:cNvPr id="544" name="La présidente de la CNIL a a mis en demeure la société Boutique.Aéro de mettre en conformité son dispositif de vidéosurveillance.…"/>
          <p:cNvSpPr txBox="1">
            <a:spLocks noGrp="1"/>
          </p:cNvSpPr>
          <p:nvPr>
            <p:ph type="body" sz="half" idx="1"/>
          </p:nvPr>
        </p:nvSpPr>
        <p:spPr>
          <a:prstGeom prst="rect">
            <a:avLst/>
          </a:prstGeom>
        </p:spPr>
        <p:txBody>
          <a:bodyPr>
            <a:normAutofit lnSpcReduction="10000"/>
          </a:bodyPr>
          <a:lstStyle/>
          <a:p>
            <a:pPr marL="0" indent="0" algn="ctr" defTabSz="411479">
              <a:spcBef>
                <a:spcPts val="0"/>
              </a:spcBef>
              <a:buSzTx/>
              <a:buNone/>
              <a:defRPr sz="2700" i="1">
                <a:solidFill>
                  <a:srgbClr val="71716E"/>
                </a:solidFill>
                <a:latin typeface="Courier New"/>
                <a:ea typeface="Courier New"/>
                <a:cs typeface="Courier New"/>
                <a:sym typeface="Courier New"/>
              </a:defRPr>
            </a:pPr>
            <a:r>
              <a:t>La présidente de la CNIL a a mis en demeure la société Boutique.Aéro de mettre en conformité son dispositif de vidéosurveillance. </a:t>
            </a:r>
          </a:p>
          <a:p>
            <a:pPr marL="0" indent="0" algn="ctr" defTabSz="411479">
              <a:spcBef>
                <a:spcPts val="0"/>
              </a:spcBef>
              <a:buSzTx/>
              <a:buNone/>
              <a:defRPr sz="2700" i="1">
                <a:solidFill>
                  <a:srgbClr val="71716E"/>
                </a:solidFill>
                <a:latin typeface="Courier New"/>
                <a:ea typeface="Courier New"/>
                <a:cs typeface="Courier New"/>
                <a:sym typeface="Courier New"/>
              </a:defRPr>
            </a:pPr>
            <a:endParaRPr/>
          </a:p>
          <a:p>
            <a:pPr marL="0" indent="0" algn="just" defTabSz="411479">
              <a:spcBef>
                <a:spcPts val="0"/>
              </a:spcBef>
              <a:buSzTx/>
              <a:buNone/>
              <a:defRPr sz="1979" i="1">
                <a:solidFill>
                  <a:srgbClr val="71716E"/>
                </a:solidFill>
                <a:latin typeface="Courier New"/>
                <a:ea typeface="Courier New"/>
                <a:cs typeface="Courier New"/>
                <a:sym typeface="Courier New"/>
              </a:defRPr>
            </a:pPr>
            <a:r>
              <a:t>Cette mise en demeure n'est pas une sanction. Aucune suite ne sera donnée à cette procédure si la société Boutique.Aéro se conforme à la loi dans les délais qui lui sont impartis, soit dix jours et deux mois selon les manquements retenus. Dans ce cas, la clôture de la procédure fera l'objet d'une même publicité. Si la société ne se conforme pas à la mise en demeure, la Présidente saisira la formation restreinte de la CNIL qui pourra prononcer une sanction.</a:t>
            </a:r>
          </a:p>
        </p:txBody>
      </p:sp>
      <p:sp>
        <p:nvSpPr>
          <p:cNvPr id="545" name="5 novembre 2019"/>
          <p:cNvSpPr txBox="1"/>
          <p:nvPr/>
        </p:nvSpPr>
        <p:spPr>
          <a:xfrm>
            <a:off x="7843229" y="2924685"/>
            <a:ext cx="333814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5 novembre 2019</a:t>
            </a:r>
          </a:p>
        </p:txBody>
      </p:sp>
      <p:sp>
        <p:nvSpPr>
          <p:cNvPr id="54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59</a:t>
            </a:fld>
            <a:endParaRPr/>
          </a:p>
        </p:txBody>
      </p:sp>
      <p:pic>
        <p:nvPicPr>
          <p:cNvPr id="547" name="Groupe" descr="Group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pic>
        <p:nvPicPr>
          <p:cNvPr id="548" name="boutique-aero-logo-1549469638.jpg.png" descr="boutique-aero-logo-1549469638.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0" y="4292600"/>
            <a:ext cx="3429000" cy="11684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ANNÉES 2000,…"/>
          <p:cNvSpPr txBox="1">
            <a:spLocks noGrp="1"/>
          </p:cNvSpPr>
          <p:nvPr>
            <p:ph type="title"/>
          </p:nvPr>
        </p:nvSpPr>
        <p:spPr>
          <a:prstGeom prst="rect">
            <a:avLst/>
          </a:prstGeom>
        </p:spPr>
        <p:txBody>
          <a:bodyPr/>
          <a:lstStyle/>
          <a:p>
            <a:pPr algn="l"/>
            <a:r>
              <a:t>ANNÉES 2000,</a:t>
            </a:r>
          </a:p>
          <a:p>
            <a:pPr algn="l"/>
            <a:r>
              <a:t>c’est AUSSI…</a:t>
            </a:r>
          </a:p>
        </p:txBody>
      </p:sp>
      <p:sp>
        <p:nvSpPr>
          <p:cNvPr id="163" name="Naissance des géants de l’internet qui ingèrent les milliards de données d’utilisateurs de comptes en ligne…"/>
          <p:cNvSpPr txBox="1">
            <a:spLocks noGrp="1"/>
          </p:cNvSpPr>
          <p:nvPr>
            <p:ph type="body" sz="half" idx="1"/>
          </p:nvPr>
        </p:nvSpPr>
        <p:spPr>
          <a:prstGeom prst="rect">
            <a:avLst/>
          </a:prstGeom>
        </p:spPr>
        <p:txBody>
          <a:bodyPr/>
          <a:lstStyle/>
          <a:p>
            <a:pPr marL="197051" indent="-197051" defTabSz="457200">
              <a:lnSpc>
                <a:spcPct val="120000"/>
              </a:lnSpc>
              <a:spcBef>
                <a:spcPts val="0"/>
              </a:spcBef>
              <a:buClr>
                <a:srgbClr val="535353"/>
              </a:buClr>
              <a:defRPr sz="2600">
                <a:solidFill>
                  <a:srgbClr val="000000"/>
                </a:solidFill>
                <a:latin typeface="Helvetica"/>
                <a:ea typeface="Helvetica"/>
                <a:cs typeface="Helvetica"/>
                <a:sym typeface="Helvetica"/>
              </a:defRPr>
            </a:pPr>
            <a:r>
              <a:t>Naissance des géants de l’internet qui ingèrent les milliards de données d’utilisateurs de comptes en ligne</a:t>
            </a:r>
          </a:p>
          <a:p>
            <a:pPr marL="197051" indent="-197051" defTabSz="457200">
              <a:lnSpc>
                <a:spcPct val="120000"/>
              </a:lnSpc>
              <a:spcBef>
                <a:spcPts val="1300"/>
              </a:spcBef>
              <a:buClr>
                <a:srgbClr val="535353"/>
              </a:buClr>
              <a:defRPr sz="2600">
                <a:solidFill>
                  <a:srgbClr val="000000"/>
                </a:solidFill>
                <a:latin typeface="Helvetica"/>
                <a:ea typeface="Helvetica"/>
                <a:cs typeface="Helvetica"/>
                <a:sym typeface="Helvetica"/>
              </a:defRPr>
            </a:pPr>
            <a:r>
              <a:t>« Si c’est gratuit, c’est vous le produit !» devient la règle du jeu implicite</a:t>
            </a:r>
          </a:p>
          <a:p>
            <a:pPr marL="197051" indent="-197051" defTabSz="457200">
              <a:lnSpc>
                <a:spcPct val="120000"/>
              </a:lnSpc>
              <a:spcBef>
                <a:spcPts val="1300"/>
              </a:spcBef>
              <a:buClr>
                <a:srgbClr val="535353"/>
              </a:buClr>
              <a:defRPr sz="2600">
                <a:solidFill>
                  <a:srgbClr val="000000"/>
                </a:solidFill>
                <a:latin typeface="Helvetica"/>
                <a:ea typeface="Helvetica"/>
                <a:cs typeface="Helvetica"/>
                <a:sym typeface="Helvetica"/>
              </a:defRPr>
            </a:pPr>
            <a:r>
              <a:t>Création du CIL en 2004</a:t>
            </a:r>
          </a:p>
        </p:txBody>
      </p:sp>
      <p:sp>
        <p:nvSpPr>
          <p:cNvPr id="164" name="Numéro de diapositive"/>
          <p:cNvSpPr txBox="1">
            <a:spLocks noGrp="1"/>
          </p:cNvSpPr>
          <p:nvPr>
            <p:ph type="sldNum" sz="quarter" idx="4294967295"/>
          </p:nvPr>
        </p:nvSpPr>
        <p:spPr>
          <a:xfrm>
            <a:off x="6381749" y="9270999"/>
            <a:ext cx="22860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pic>
        <p:nvPicPr>
          <p:cNvPr id="165"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800" y="355600"/>
            <a:ext cx="4445000" cy="2720340"/>
          </a:xfrm>
          <a:prstGeom prst="rect">
            <a:avLst/>
          </a:prstGeom>
          <a:ln w="12700">
            <a:miter lim="400000"/>
          </a:ln>
        </p:spPr>
      </p:pic>
      <p:pic>
        <p:nvPicPr>
          <p:cNvPr id="166"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60000">
            <a:off x="9690100" y="2590800"/>
            <a:ext cx="3175000" cy="2472938"/>
          </a:xfrm>
          <a:prstGeom prst="rect">
            <a:avLst/>
          </a:prstGeom>
          <a:ln w="12700">
            <a:miter lim="400000"/>
          </a:ln>
        </p:spPr>
      </p:pic>
      <p:pic>
        <p:nvPicPr>
          <p:cNvPr id="167" name="Image" descr="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0000">
            <a:off x="6642100" y="4375150"/>
            <a:ext cx="4241800" cy="1917700"/>
          </a:xfrm>
          <a:prstGeom prst="rect">
            <a:avLst/>
          </a:prstGeom>
          <a:ln w="12700">
            <a:miter lim="400000"/>
          </a:ln>
        </p:spPr>
      </p:pic>
      <p:pic>
        <p:nvPicPr>
          <p:cNvPr id="168" name="Image" descr="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9700" y="6838950"/>
            <a:ext cx="3505200" cy="2324100"/>
          </a:xfrm>
          <a:prstGeom prst="rect">
            <a:avLst/>
          </a:prstGeom>
          <a:ln w="12700">
            <a:miter lim="400000"/>
          </a:ln>
        </p:spPr>
      </p:pic>
      <p:pic>
        <p:nvPicPr>
          <p:cNvPr id="169" name="NDPO2 GRIS.png" descr="NDPO2 GRI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Quelques exemples"/>
          <p:cNvSpPr txBox="1">
            <a:spLocks noGrp="1"/>
          </p:cNvSpPr>
          <p:nvPr>
            <p:ph type="title"/>
          </p:nvPr>
        </p:nvSpPr>
        <p:spPr>
          <a:prstGeom prst="rect">
            <a:avLst/>
          </a:prstGeom>
        </p:spPr>
        <p:txBody>
          <a:bodyPr/>
          <a:lstStyle/>
          <a:p>
            <a:r>
              <a:t>Quelques exemples</a:t>
            </a:r>
          </a:p>
        </p:txBody>
      </p:sp>
      <p:sp>
        <p:nvSpPr>
          <p:cNvPr id="551" name="La formation restreinte de la CNIL a prononcé une sanction de 500 000 euros à l’encontre de la société FUTURA INTERNATIONALE. Il lui est notamment reproché de ne pas avoir respecté les droits des personnes sollicitées dans le cadre d’opérations commerciales. Localisée en région parisienne cette société est spécialisée dans l’isolation thermique des domiciles particuliers.…"/>
          <p:cNvSpPr txBox="1">
            <a:spLocks noGrp="1"/>
          </p:cNvSpPr>
          <p:nvPr>
            <p:ph type="body" sz="half" idx="1"/>
          </p:nvPr>
        </p:nvSpPr>
        <p:spPr>
          <a:prstGeom prst="rect">
            <a:avLst/>
          </a:prstGeom>
        </p:spPr>
        <p:txBody>
          <a:bodyPr>
            <a:normAutofit lnSpcReduction="10000"/>
          </a:bodyPr>
          <a:lstStyle/>
          <a:p>
            <a:pPr marL="0" indent="0" algn="ctr" defTabSz="393192">
              <a:spcBef>
                <a:spcPts val="0"/>
              </a:spcBef>
              <a:buSzTx/>
              <a:buNone/>
              <a:defRPr sz="2580" i="1">
                <a:solidFill>
                  <a:srgbClr val="71716E"/>
                </a:solidFill>
                <a:latin typeface="Courier New"/>
                <a:ea typeface="Courier New"/>
                <a:cs typeface="Courier New"/>
                <a:sym typeface="Courier New"/>
              </a:defRPr>
            </a:pPr>
            <a:r>
              <a:t>La formation restreinte de la CNIL a prononcé une sanction de 500 000 euros à l’encontre de la société FUTURA INTERNATIONALE. Il lui est notamment reproché de ne pas avoir respecté les droits des personnes sollicitées dans le cadre d’opérations commerciales. Localisée en région parisienne cette société est spécialisée dans l’isolation thermique des domiciles particuliers.</a:t>
            </a:r>
          </a:p>
          <a:p>
            <a:pPr marL="0" indent="0" algn="ctr" defTabSz="393192">
              <a:spcBef>
                <a:spcPts val="0"/>
              </a:spcBef>
              <a:buSzTx/>
              <a:buNone/>
              <a:defRPr sz="2580" i="1">
                <a:solidFill>
                  <a:srgbClr val="71716E"/>
                </a:solidFill>
                <a:latin typeface="Courier New"/>
                <a:ea typeface="Courier New"/>
                <a:cs typeface="Courier New"/>
                <a:sym typeface="Courier New"/>
              </a:defRPr>
            </a:pPr>
            <a:r>
              <a:t>(CA 2017 : 27,6 M€, soit une sanction de 1,8%)</a:t>
            </a:r>
          </a:p>
        </p:txBody>
      </p:sp>
      <p:sp>
        <p:nvSpPr>
          <p:cNvPr id="552" name="26 novembre 2019"/>
          <p:cNvSpPr txBox="1"/>
          <p:nvPr/>
        </p:nvSpPr>
        <p:spPr>
          <a:xfrm>
            <a:off x="7728929" y="2924685"/>
            <a:ext cx="356674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26 novembre 2019</a:t>
            </a:r>
          </a:p>
        </p:txBody>
      </p:sp>
      <p:sp>
        <p:nvSpPr>
          <p:cNvPr id="553"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60</a:t>
            </a:fld>
            <a:endParaRPr/>
          </a:p>
        </p:txBody>
      </p:sp>
      <p:pic>
        <p:nvPicPr>
          <p:cNvPr id="554" name="Groupe" descr="Group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pic>
        <p:nvPicPr>
          <p:cNvPr id="555" name="futura-logo-web.png" descr="futura-logo-w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850" y="4639733"/>
            <a:ext cx="3644900" cy="474134"/>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Quelques exemples"/>
          <p:cNvSpPr txBox="1">
            <a:spLocks noGrp="1"/>
          </p:cNvSpPr>
          <p:nvPr>
            <p:ph type="title"/>
          </p:nvPr>
        </p:nvSpPr>
        <p:spPr>
          <a:prstGeom prst="rect">
            <a:avLst/>
          </a:prstGeom>
        </p:spPr>
        <p:txBody>
          <a:bodyPr/>
          <a:lstStyle/>
          <a:p>
            <a:r>
              <a:t>Quelques exemples</a:t>
            </a:r>
          </a:p>
        </p:txBody>
      </p:sp>
      <p:sp>
        <p:nvSpPr>
          <p:cNvPr id="558" name="La Présidente de la CNIL a récemment mis en demeure plusieurs établissements scolaires de mettre leur système de vidéosurveillance en conformité avec le RGPD."/>
          <p:cNvSpPr txBox="1">
            <a:spLocks noGrp="1"/>
          </p:cNvSpPr>
          <p:nvPr>
            <p:ph type="body" sz="half" idx="1"/>
          </p:nvPr>
        </p:nvSpPr>
        <p:spPr>
          <a:prstGeom prst="rect">
            <a:avLst/>
          </a:prstGeom>
        </p:spPr>
        <p:txBody>
          <a:bodyPr/>
          <a:lstStyle>
            <a:lvl1pPr marL="0" indent="0" algn="ctr" defTabSz="457200">
              <a:spcBef>
                <a:spcPts val="0"/>
              </a:spcBef>
              <a:buSzTx/>
              <a:buNone/>
              <a:defRPr sz="3000" i="1">
                <a:solidFill>
                  <a:srgbClr val="71716E"/>
                </a:solidFill>
                <a:latin typeface="Courier New"/>
                <a:ea typeface="Courier New"/>
                <a:cs typeface="Courier New"/>
                <a:sym typeface="Courier New"/>
              </a:defRPr>
            </a:lvl1pPr>
          </a:lstStyle>
          <a:p>
            <a:r>
              <a:t>La Présidente de la CNIL a récemment mis en demeure plusieurs établissements scolaires de mettre leur système de vidéosurveillance en conformité avec le RGPD.</a:t>
            </a:r>
          </a:p>
        </p:txBody>
      </p:sp>
      <p:sp>
        <p:nvSpPr>
          <p:cNvPr id="559" name="18 décembre 2019"/>
          <p:cNvSpPr txBox="1"/>
          <p:nvPr/>
        </p:nvSpPr>
        <p:spPr>
          <a:xfrm>
            <a:off x="7733059" y="2924685"/>
            <a:ext cx="355848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18 décembre 2019</a:t>
            </a:r>
          </a:p>
        </p:txBody>
      </p:sp>
      <p:sp>
        <p:nvSpPr>
          <p:cNvPr id="560"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61</a:t>
            </a:fld>
            <a:endParaRPr/>
          </a:p>
        </p:txBody>
      </p:sp>
      <p:pic>
        <p:nvPicPr>
          <p:cNvPr id="561" name="Groupe" descr="Group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Quelques exemples"/>
          <p:cNvSpPr txBox="1">
            <a:spLocks noGrp="1"/>
          </p:cNvSpPr>
          <p:nvPr>
            <p:ph type="title"/>
          </p:nvPr>
        </p:nvSpPr>
        <p:spPr>
          <a:prstGeom prst="rect">
            <a:avLst/>
          </a:prstGeom>
        </p:spPr>
        <p:txBody>
          <a:bodyPr/>
          <a:lstStyle/>
          <a:p>
            <a:r>
              <a:t>Quelques exemples</a:t>
            </a:r>
          </a:p>
        </p:txBody>
      </p:sp>
      <p:sp>
        <p:nvSpPr>
          <p:cNvPr id="564" name="SPARTOO : sanction de 250 000 euros et injonction sous astreinte de se conformer au RGPD…"/>
          <p:cNvSpPr txBox="1">
            <a:spLocks noGrp="1"/>
          </p:cNvSpPr>
          <p:nvPr>
            <p:ph type="body" sz="half" idx="1"/>
          </p:nvPr>
        </p:nvSpPr>
        <p:spPr>
          <a:prstGeom prst="rect">
            <a:avLst/>
          </a:prstGeom>
        </p:spPr>
        <p:txBody>
          <a:bodyPr>
            <a:normAutofit lnSpcReduction="10000"/>
          </a:bodyPr>
          <a:lstStyle/>
          <a:p>
            <a:pPr marL="0" indent="0" algn="just" defTabSz="448055">
              <a:spcBef>
                <a:spcPts val="0"/>
              </a:spcBef>
              <a:buSzTx/>
              <a:buNone/>
              <a:defRPr sz="2940" i="1">
                <a:solidFill>
                  <a:srgbClr val="71716E"/>
                </a:solidFill>
                <a:latin typeface="Courier New"/>
                <a:ea typeface="Courier New"/>
                <a:cs typeface="Courier New"/>
                <a:sym typeface="Courier New"/>
              </a:defRPr>
            </a:pPr>
            <a:r>
              <a:t>SPARTOO : sanction de 250 000 euros et injonction sous astreinte de se conformer au RGPD</a:t>
            </a:r>
          </a:p>
          <a:p>
            <a:pPr marL="0" indent="0" algn="just" defTabSz="448055">
              <a:spcBef>
                <a:spcPts val="0"/>
              </a:spcBef>
              <a:buSzTx/>
              <a:buNone/>
              <a:defRPr sz="2940" i="1">
                <a:solidFill>
                  <a:srgbClr val="71716E"/>
                </a:solidFill>
                <a:latin typeface="Courier New"/>
                <a:ea typeface="Courier New"/>
                <a:cs typeface="Courier New"/>
                <a:sym typeface="Courier New"/>
              </a:defRPr>
            </a:pPr>
            <a:endParaRPr/>
          </a:p>
          <a:p>
            <a:pPr marL="0" indent="0" algn="just" defTabSz="448055">
              <a:spcBef>
                <a:spcPts val="0"/>
              </a:spcBef>
              <a:buSzTx/>
              <a:buNone/>
              <a:defRPr sz="2940" i="1">
                <a:solidFill>
                  <a:srgbClr val="71716E"/>
                </a:solidFill>
                <a:latin typeface="Courier New"/>
                <a:ea typeface="Courier New"/>
                <a:cs typeface="Courier New"/>
                <a:sym typeface="Courier New"/>
              </a:defRPr>
            </a:pPr>
            <a:r>
              <a:t>La CNIL, en tant que « chef de file », a adopté sa première décision de sanction en coopération avec d’autres autorités de contrôle européennes, en réponse à plusieurs manquements au RGPD.</a:t>
            </a:r>
          </a:p>
        </p:txBody>
      </p:sp>
      <p:sp>
        <p:nvSpPr>
          <p:cNvPr id="565" name="28 juillet 2020"/>
          <p:cNvSpPr txBox="1"/>
          <p:nvPr/>
        </p:nvSpPr>
        <p:spPr>
          <a:xfrm>
            <a:off x="8179879" y="2924685"/>
            <a:ext cx="266484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28 juillet 2020</a:t>
            </a:r>
          </a:p>
        </p:txBody>
      </p:sp>
      <p:sp>
        <p:nvSpPr>
          <p:cNvPr id="56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62</a:t>
            </a:fld>
            <a:endParaRPr/>
          </a:p>
        </p:txBody>
      </p:sp>
      <p:pic>
        <p:nvPicPr>
          <p:cNvPr id="567" name="Groupe" descr="Group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pic>
        <p:nvPicPr>
          <p:cNvPr id="568"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5276850"/>
            <a:ext cx="2921000" cy="12065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Quelques exemples"/>
          <p:cNvSpPr txBox="1">
            <a:spLocks noGrp="1"/>
          </p:cNvSpPr>
          <p:nvPr>
            <p:ph type="title"/>
          </p:nvPr>
        </p:nvSpPr>
        <p:spPr>
          <a:prstGeom prst="rect">
            <a:avLst/>
          </a:prstGeom>
        </p:spPr>
        <p:txBody>
          <a:bodyPr/>
          <a:lstStyle/>
          <a:p>
            <a:r>
              <a:t>Quelques exemples</a:t>
            </a:r>
          </a:p>
        </p:txBody>
      </p:sp>
      <p:sp>
        <p:nvSpPr>
          <p:cNvPr id="571" name="Données personnelles des bacheliers : la CNIL rappelle à l’ordre le rectorat de Normandie et la députée Sonia KRIMI…"/>
          <p:cNvSpPr txBox="1">
            <a:spLocks noGrp="1"/>
          </p:cNvSpPr>
          <p:nvPr>
            <p:ph type="body" sz="half" idx="1"/>
          </p:nvPr>
        </p:nvSpPr>
        <p:spPr>
          <a:prstGeom prst="rect">
            <a:avLst/>
          </a:prstGeom>
        </p:spPr>
        <p:txBody>
          <a:bodyPr/>
          <a:lstStyle/>
          <a:p>
            <a:pPr marL="0" indent="0" algn="just" defTabSz="338327">
              <a:spcBef>
                <a:spcPts val="0"/>
              </a:spcBef>
              <a:buSzTx/>
              <a:buNone/>
              <a:defRPr sz="2220" i="1">
                <a:solidFill>
                  <a:srgbClr val="5A5F5E"/>
                </a:solidFill>
                <a:latin typeface="Courier New"/>
                <a:ea typeface="Courier New"/>
                <a:cs typeface="Courier New"/>
                <a:sym typeface="Courier New"/>
              </a:defRPr>
            </a:pPr>
            <a:r>
              <a:t>Données personnelles des bacheliers : la CNIL rappelle à l’ordre le rectorat de Normandie et la députée Sonia KRIMI</a:t>
            </a:r>
          </a:p>
          <a:p>
            <a:pPr marL="0" indent="0" algn="just" defTabSz="338327">
              <a:spcBef>
                <a:spcPts val="0"/>
              </a:spcBef>
              <a:buSzTx/>
              <a:buNone/>
              <a:defRPr sz="2220" i="1">
                <a:solidFill>
                  <a:srgbClr val="5A5F5E"/>
                </a:solidFill>
                <a:latin typeface="Courier New"/>
                <a:ea typeface="Courier New"/>
                <a:cs typeface="Courier New"/>
                <a:sym typeface="Courier New"/>
              </a:defRPr>
            </a:pPr>
            <a:r>
              <a:t>22 septembre 2020</a:t>
            </a:r>
          </a:p>
          <a:p>
            <a:pPr marL="0" indent="0" algn="just" defTabSz="338327">
              <a:spcBef>
                <a:spcPts val="0"/>
              </a:spcBef>
              <a:buSzTx/>
              <a:buNone/>
              <a:defRPr sz="2220" i="1">
                <a:solidFill>
                  <a:srgbClr val="5A5F5E"/>
                </a:solidFill>
                <a:latin typeface="Courier New"/>
                <a:ea typeface="Courier New"/>
                <a:cs typeface="Courier New"/>
                <a:sym typeface="Courier New"/>
              </a:defRPr>
            </a:pPr>
            <a:endParaRPr/>
          </a:p>
          <a:p>
            <a:pPr marL="0" indent="0" algn="just" defTabSz="338327">
              <a:spcBef>
                <a:spcPts val="0"/>
              </a:spcBef>
              <a:buSzTx/>
              <a:buNone/>
              <a:defRPr sz="2220" i="1">
                <a:solidFill>
                  <a:srgbClr val="5A5F5E"/>
                </a:solidFill>
                <a:latin typeface="Courier New"/>
                <a:ea typeface="Courier New"/>
                <a:cs typeface="Courier New"/>
                <a:sym typeface="Courier New"/>
              </a:defRPr>
            </a:pPr>
            <a:r>
              <a:t>La formation restreinte de la CNIL a prononcé deux rappels à l’ordre à l’encontre du rectorat de l’académie de Normandie et de Madame Sonia KRIMI, députée de la 4e circonscription de la Manche. Dans les deux cas, la sanction fait suite à l’utilisation illicite de données issues du fichier national « OCEAN », dédié à la gestion des examens et concours scolaires.</a:t>
            </a:r>
          </a:p>
        </p:txBody>
      </p:sp>
      <p:sp>
        <p:nvSpPr>
          <p:cNvPr id="572" name="22 septembre 2020"/>
          <p:cNvSpPr txBox="1"/>
          <p:nvPr/>
        </p:nvSpPr>
        <p:spPr>
          <a:xfrm>
            <a:off x="7678477" y="2924685"/>
            <a:ext cx="3667646"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22 septembre 2020</a:t>
            </a:r>
          </a:p>
        </p:txBody>
      </p:sp>
      <p:sp>
        <p:nvSpPr>
          <p:cNvPr id="573"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63</a:t>
            </a:fld>
            <a:endParaRPr/>
          </a:p>
        </p:txBody>
      </p:sp>
      <p:pic>
        <p:nvPicPr>
          <p:cNvPr id="574" name="Groupe" descr="Group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64</a:t>
            </a:fld>
            <a:endParaRPr/>
          </a:p>
        </p:txBody>
      </p:sp>
      <p:sp>
        <p:nvSpPr>
          <p:cNvPr id="577" name="En résumé…"/>
          <p:cNvSpPr txBox="1">
            <a:spLocks noGrp="1"/>
          </p:cNvSpPr>
          <p:nvPr>
            <p:ph type="title"/>
          </p:nvPr>
        </p:nvSpPr>
        <p:spPr>
          <a:xfrm>
            <a:off x="355600" y="863500"/>
            <a:ext cx="6350000" cy="1219400"/>
          </a:xfrm>
          <a:prstGeom prst="rect">
            <a:avLst/>
          </a:prstGeom>
        </p:spPr>
        <p:txBody>
          <a:bodyPr/>
          <a:lstStyle/>
          <a:p>
            <a:r>
              <a:t>En résumé…</a:t>
            </a:r>
          </a:p>
        </p:txBody>
      </p:sp>
      <p:sp>
        <p:nvSpPr>
          <p:cNvPr id="578" name="L’entrée en application du RGPD a marqué une forte prise de conscience des enjeux de protection des données.…"/>
          <p:cNvSpPr txBox="1"/>
          <p:nvPr/>
        </p:nvSpPr>
        <p:spPr>
          <a:xfrm>
            <a:off x="6947905" y="2327229"/>
            <a:ext cx="5833375" cy="5896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spcBef>
                <a:spcPts val="3800"/>
              </a:spcBef>
              <a:defRPr sz="2600"/>
            </a:pPr>
            <a:r>
              <a:t>L’entrée en application du RGPD a marqué une forte prise de conscience des enjeux de protection des données. </a:t>
            </a:r>
          </a:p>
          <a:p>
            <a:pPr algn="l">
              <a:spcBef>
                <a:spcPts val="3800"/>
              </a:spcBef>
              <a:defRPr sz="2600"/>
            </a:pPr>
            <a:r>
              <a:t>Cela s’est traduit pour les particuliers, sur la période de mai 2018 à mai 2019, par une augmentation considérable des plaintes adressées à la CNIL : plus de </a:t>
            </a:r>
            <a:r>
              <a:rPr b="1">
                <a:solidFill>
                  <a:srgbClr val="333333"/>
                </a:solidFill>
                <a:latin typeface="Gill Sans"/>
                <a:ea typeface="Gill Sans"/>
                <a:cs typeface="Gill Sans"/>
                <a:sym typeface="Gill Sans"/>
              </a:rPr>
              <a:t>11 900 plaintes </a:t>
            </a:r>
            <a:r>
              <a:t>(+ 30 %).</a:t>
            </a:r>
          </a:p>
          <a:p>
            <a:pPr algn="l">
              <a:spcBef>
                <a:spcPts val="3800"/>
              </a:spcBef>
              <a:defRPr sz="2600"/>
            </a:pPr>
            <a:r>
              <a:t>Selon un sondage IFOP réalisé en avril 2019, </a:t>
            </a:r>
            <a:r>
              <a:rPr b="1">
                <a:solidFill>
                  <a:srgbClr val="333333"/>
                </a:solidFill>
                <a:latin typeface="Gill Sans"/>
                <a:ea typeface="Gill Sans"/>
                <a:cs typeface="Gill Sans"/>
                <a:sym typeface="Gill Sans"/>
              </a:rPr>
              <a:t>70 % des Français</a:t>
            </a:r>
            <a:r>
              <a:t> se disent aujourd’hui plus sensibles aux problématiques de protection de leurs données.</a:t>
            </a:r>
          </a:p>
        </p:txBody>
      </p:sp>
      <p:pic>
        <p:nvPicPr>
          <p:cNvPr id="579" name="Groupe" descr="Group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pic>
        <p:nvPicPr>
          <p:cNvPr id="580" name="Eglise.png" descr="Egl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935" y="2938522"/>
            <a:ext cx="3986130" cy="4673601"/>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65</a:t>
            </a:fld>
            <a:endParaRPr/>
          </a:p>
        </p:txBody>
      </p:sp>
      <p:sp>
        <p:nvSpPr>
          <p:cNvPr id="583" name="En résumé…"/>
          <p:cNvSpPr txBox="1">
            <a:spLocks noGrp="1"/>
          </p:cNvSpPr>
          <p:nvPr>
            <p:ph type="title"/>
          </p:nvPr>
        </p:nvSpPr>
        <p:spPr>
          <a:xfrm>
            <a:off x="355600" y="254000"/>
            <a:ext cx="6350000" cy="2438400"/>
          </a:xfrm>
          <a:prstGeom prst="rect">
            <a:avLst/>
          </a:prstGeom>
        </p:spPr>
        <p:txBody>
          <a:bodyPr/>
          <a:lstStyle/>
          <a:p>
            <a:r>
              <a:t>En résumé…</a:t>
            </a:r>
          </a:p>
        </p:txBody>
      </p:sp>
      <p:sp>
        <p:nvSpPr>
          <p:cNvPr id="584" name="Le RGPD a pour vocation de protéger les droits et libertés des personnes physiques, ce qui n’est pas sans rapport avec le message évangélique de l’Eglise.…"/>
          <p:cNvSpPr txBox="1"/>
          <p:nvPr/>
        </p:nvSpPr>
        <p:spPr>
          <a:xfrm>
            <a:off x="721550" y="2047342"/>
            <a:ext cx="12035094" cy="652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spcBef>
                <a:spcPts val="3800"/>
              </a:spcBef>
              <a:defRPr sz="3800"/>
            </a:pPr>
            <a:r>
              <a:t>Le RGPD a pour vocation de protéger les droits et libertés des personnes physiques, ce qui n’est pas sans rapport avec le message évangélique de l’Eglise.</a:t>
            </a:r>
          </a:p>
          <a:p>
            <a:pPr algn="l">
              <a:spcBef>
                <a:spcPts val="3800"/>
              </a:spcBef>
              <a:defRPr sz="3800"/>
            </a:pPr>
            <a:r>
              <a:t>L’Eglise traite de nombreuses données à caractère personnel. Des données particulières qui peuvent révéler des convictions religieuses, des données de santé et des données de mineurs.</a:t>
            </a:r>
          </a:p>
          <a:p>
            <a:pPr algn="l">
              <a:spcBef>
                <a:spcPts val="3800"/>
              </a:spcBef>
              <a:defRPr sz="3800"/>
            </a:pPr>
            <a:r>
              <a:t>Elle est collecteur de dons, agence de voyage, organisatrice d’évènements, éditeur d’une revue périodique, gère des salariés, des bénévoles, des personnes ordonnées, des missionnés… </a:t>
            </a:r>
          </a:p>
        </p:txBody>
      </p:sp>
      <p:pic>
        <p:nvPicPr>
          <p:cNvPr id="585"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66</a:t>
            </a:fld>
            <a:endParaRPr/>
          </a:p>
        </p:txBody>
      </p:sp>
      <p:sp>
        <p:nvSpPr>
          <p:cNvPr id="588" name="En résumé…"/>
          <p:cNvSpPr txBox="1">
            <a:spLocks noGrp="1"/>
          </p:cNvSpPr>
          <p:nvPr>
            <p:ph type="title"/>
          </p:nvPr>
        </p:nvSpPr>
        <p:spPr>
          <a:xfrm>
            <a:off x="355600" y="254000"/>
            <a:ext cx="6350000" cy="2438400"/>
          </a:xfrm>
          <a:prstGeom prst="rect">
            <a:avLst/>
          </a:prstGeom>
        </p:spPr>
        <p:txBody>
          <a:bodyPr/>
          <a:lstStyle/>
          <a:p>
            <a:r>
              <a:t>En résumé…</a:t>
            </a:r>
          </a:p>
        </p:txBody>
      </p:sp>
      <p:sp>
        <p:nvSpPr>
          <p:cNvPr id="589" name="L’Église est, avec ses registres paroissiaux, à l’origine des tout premiers traitements de données personnelles.…"/>
          <p:cNvSpPr txBox="1"/>
          <p:nvPr/>
        </p:nvSpPr>
        <p:spPr>
          <a:xfrm>
            <a:off x="895015" y="2064752"/>
            <a:ext cx="10459133" cy="660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ts val="10400"/>
              </a:lnSpc>
              <a:spcBef>
                <a:spcPts val="3800"/>
              </a:spcBef>
              <a:defRPr sz="3800"/>
            </a:pPr>
            <a:r>
              <a:t>L’Église est, avec ses registres paroissiaux, à l’origine des tout premiers traitements de données personnelles.</a:t>
            </a:r>
          </a:p>
          <a:p>
            <a:pPr algn="l">
              <a:lnSpc>
                <a:spcPts val="10400"/>
              </a:lnSpc>
              <a:spcBef>
                <a:spcPts val="3800"/>
              </a:spcBef>
              <a:defRPr sz="3800"/>
            </a:pPr>
            <a:r>
              <a:t>Elle vit au coeur des données à caractère personnel.</a:t>
            </a:r>
          </a:p>
          <a:p>
            <a:pPr>
              <a:lnSpc>
                <a:spcPts val="10400"/>
              </a:lnSpc>
              <a:spcBef>
                <a:spcPts val="3800"/>
              </a:spcBef>
              <a:defRPr sz="3800" b="1">
                <a:latin typeface="Gill Sans"/>
                <a:ea typeface="Gill Sans"/>
                <a:cs typeface="Gill Sans"/>
                <a:sym typeface="Gill Sans"/>
              </a:defRPr>
            </a:pPr>
            <a:r>
              <a:t>Appliquer le RGPD, c’est préserver sa réputation et protéger ses capacités.</a:t>
            </a:r>
          </a:p>
        </p:txBody>
      </p:sp>
      <p:pic>
        <p:nvPicPr>
          <p:cNvPr id="590"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Numéro de diapositive"/>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67</a:t>
            </a:fld>
            <a:endParaRPr/>
          </a:p>
        </p:txBody>
      </p:sp>
      <p:sp>
        <p:nvSpPr>
          <p:cNvPr id="593" name="Questions / réponses"/>
          <p:cNvSpPr txBox="1">
            <a:spLocks noGrp="1"/>
          </p:cNvSpPr>
          <p:nvPr>
            <p:ph type="title"/>
          </p:nvPr>
        </p:nvSpPr>
        <p:spPr>
          <a:xfrm>
            <a:off x="774339" y="3657600"/>
            <a:ext cx="11456122" cy="2438400"/>
          </a:xfrm>
          <a:prstGeom prst="rect">
            <a:avLst/>
          </a:prstGeom>
        </p:spPr>
        <p:txBody>
          <a:bodyPr/>
          <a:lstStyle/>
          <a:p>
            <a:r>
              <a:t>Questions / réponses</a:t>
            </a:r>
          </a:p>
        </p:txBody>
      </p:sp>
      <p:pic>
        <p:nvPicPr>
          <p:cNvPr id="594"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
        <p:nvSpPr>
          <p:cNvPr id="174" name="ANNÉES 2010,…"/>
          <p:cNvSpPr txBox="1">
            <a:spLocks noGrp="1"/>
          </p:cNvSpPr>
          <p:nvPr>
            <p:ph type="title"/>
          </p:nvPr>
        </p:nvSpPr>
        <p:spPr>
          <a:prstGeom prst="rect">
            <a:avLst/>
          </a:prstGeom>
        </p:spPr>
        <p:txBody>
          <a:bodyPr/>
          <a:lstStyle/>
          <a:p>
            <a:pPr algn="l"/>
            <a:r>
              <a:t>ANNÉES 2010,</a:t>
            </a:r>
          </a:p>
          <a:p>
            <a:pPr algn="l"/>
            <a:r>
              <a:t>A AUJOURD’HUI</a:t>
            </a:r>
          </a:p>
        </p:txBody>
      </p:sp>
      <p:sp>
        <p:nvSpPr>
          <p:cNvPr id="175" name="Nos traces s’accumulent et pas que sur internet !…"/>
          <p:cNvSpPr txBox="1">
            <a:spLocks noGrp="1"/>
          </p:cNvSpPr>
          <p:nvPr>
            <p:ph type="body" sz="half" idx="1"/>
          </p:nvPr>
        </p:nvSpPr>
        <p:spPr>
          <a:prstGeom prst="rect">
            <a:avLst/>
          </a:prstGeom>
        </p:spPr>
        <p:txBody>
          <a:bodyPr>
            <a:normAutofit lnSpcReduction="10000"/>
          </a:bodyPr>
          <a:lstStyle/>
          <a:p>
            <a:pPr marL="226617" indent="-226617" defTabSz="352043">
              <a:lnSpc>
                <a:spcPct val="120000"/>
              </a:lnSpc>
              <a:spcBef>
                <a:spcPts val="1000"/>
              </a:spcBef>
              <a:buClr>
                <a:srgbClr val="535353"/>
              </a:buClr>
              <a:defRPr sz="2002">
                <a:solidFill>
                  <a:srgbClr val="000000"/>
                </a:solidFill>
                <a:latin typeface="Helvetica"/>
                <a:ea typeface="Helvetica"/>
                <a:cs typeface="Helvetica"/>
                <a:sym typeface="Helvetica"/>
              </a:defRPr>
            </a:pPr>
            <a:r>
              <a:t>Nos traces s’accumulent et pas que sur internet ! </a:t>
            </a:r>
          </a:p>
          <a:p>
            <a:pPr marL="226617" indent="-226617" defTabSz="352043">
              <a:lnSpc>
                <a:spcPct val="120000"/>
              </a:lnSpc>
              <a:spcBef>
                <a:spcPts val="1000"/>
              </a:spcBef>
              <a:buClr>
                <a:srgbClr val="535353"/>
              </a:buClr>
              <a:defRPr sz="2002">
                <a:solidFill>
                  <a:srgbClr val="000000"/>
                </a:solidFill>
                <a:latin typeface="Helvetica"/>
                <a:ea typeface="Helvetica"/>
                <a:cs typeface="Helvetica"/>
                <a:sym typeface="Helvetica"/>
              </a:defRPr>
            </a:pPr>
            <a:r>
              <a:t>Bardés de capteurs, les objets connectés nous entourent, nous managent, nous conseillent</a:t>
            </a:r>
          </a:p>
          <a:p>
            <a:pPr marL="226617" indent="-226617" defTabSz="352043">
              <a:lnSpc>
                <a:spcPct val="120000"/>
              </a:lnSpc>
              <a:spcBef>
                <a:spcPts val="1000"/>
              </a:spcBef>
              <a:buClr>
                <a:srgbClr val="535353"/>
              </a:buClr>
              <a:defRPr sz="2002">
                <a:solidFill>
                  <a:srgbClr val="000000"/>
                </a:solidFill>
                <a:latin typeface="Helvetica"/>
                <a:ea typeface="Helvetica"/>
                <a:cs typeface="Helvetica"/>
                <a:sym typeface="Helvetica"/>
              </a:defRPr>
            </a:pPr>
            <a:r>
              <a:t>En 2013, Edward Snowden révèle au monde que collecte des données par les acteurs privés et espionnage étatique sont les deux faces d’une même pièce</a:t>
            </a:r>
          </a:p>
          <a:p>
            <a:pPr marL="226617" indent="-226617" defTabSz="352043">
              <a:lnSpc>
                <a:spcPct val="120000"/>
              </a:lnSpc>
              <a:spcBef>
                <a:spcPts val="1000"/>
              </a:spcBef>
              <a:buClr>
                <a:srgbClr val="535353"/>
              </a:buClr>
              <a:defRPr sz="2002">
                <a:solidFill>
                  <a:srgbClr val="000000"/>
                </a:solidFill>
                <a:latin typeface="Helvetica"/>
                <a:ea typeface="Helvetica"/>
                <a:cs typeface="Helvetica"/>
                <a:sym typeface="Helvetica"/>
              </a:defRPr>
            </a:pPr>
            <a:r>
              <a:t>Affaires Facebook - Cambridge Analatyca, Yahoo et Google</a:t>
            </a:r>
          </a:p>
          <a:p>
            <a:pPr marL="226617" indent="-226617" defTabSz="352043">
              <a:lnSpc>
                <a:spcPct val="120000"/>
              </a:lnSpc>
              <a:spcBef>
                <a:spcPts val="1000"/>
              </a:spcBef>
              <a:buClr>
                <a:srgbClr val="535353"/>
              </a:buClr>
              <a:defRPr sz="2002">
                <a:solidFill>
                  <a:srgbClr val="000000"/>
                </a:solidFill>
                <a:latin typeface="Helvetica"/>
                <a:ea typeface="Helvetica"/>
                <a:cs typeface="Helvetica"/>
                <a:sym typeface="Helvetica"/>
              </a:defRPr>
            </a:pPr>
            <a:r>
              <a:t>« Se faire oublier », « emporter ses données » sont maintenant des droits qui s’imposent </a:t>
            </a:r>
          </a:p>
          <a:p>
            <a:pPr marL="226617" indent="-226617" defTabSz="352043">
              <a:lnSpc>
                <a:spcPct val="120000"/>
              </a:lnSpc>
              <a:spcBef>
                <a:spcPts val="1000"/>
              </a:spcBef>
              <a:buClr>
                <a:srgbClr val="535353"/>
              </a:buClr>
              <a:defRPr sz="2002">
                <a:solidFill>
                  <a:srgbClr val="000000"/>
                </a:solidFill>
                <a:latin typeface="Helvetica"/>
                <a:ea typeface="Helvetica"/>
                <a:cs typeface="Helvetica"/>
                <a:sym typeface="Helvetica"/>
              </a:defRPr>
            </a:pPr>
            <a:r>
              <a:t>La prise de conscience collective accélère l’arrivée d’un cadre européen plus protecteur pour la vie privée des citoyens.</a:t>
            </a:r>
          </a:p>
          <a:p>
            <a:pPr marL="226617" indent="-226617" defTabSz="352043">
              <a:lnSpc>
                <a:spcPct val="120000"/>
              </a:lnSpc>
              <a:spcBef>
                <a:spcPts val="1000"/>
              </a:spcBef>
              <a:buClr>
                <a:srgbClr val="535353"/>
              </a:buClr>
              <a:defRPr sz="2002" b="1">
                <a:solidFill>
                  <a:srgbClr val="000000"/>
                </a:solidFill>
                <a:latin typeface="Helvetica"/>
                <a:ea typeface="Helvetica"/>
                <a:cs typeface="Helvetica"/>
                <a:sym typeface="Helvetica"/>
              </a:defRPr>
            </a:pPr>
            <a:r>
              <a:t>25 mai 2018 entrée en vigueur du RGPD</a:t>
            </a:r>
          </a:p>
        </p:txBody>
      </p:sp>
      <p:pic>
        <p:nvPicPr>
          <p:cNvPr id="176"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0000">
            <a:off x="7550150" y="546100"/>
            <a:ext cx="4445000" cy="2502712"/>
          </a:xfrm>
          <a:prstGeom prst="rect">
            <a:avLst/>
          </a:prstGeom>
          <a:ln w="12700">
            <a:miter lim="400000"/>
          </a:ln>
        </p:spPr>
      </p:pic>
      <p:pic>
        <p:nvPicPr>
          <p:cNvPr id="177" name="Image" descr="Ima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0000">
            <a:off x="7086600" y="2661443"/>
            <a:ext cx="4445000" cy="2500314"/>
          </a:xfrm>
          <a:prstGeom prst="rect">
            <a:avLst/>
          </a:prstGeom>
          <a:ln w="12700">
            <a:miter lim="400000"/>
          </a:ln>
        </p:spPr>
      </p:pic>
      <p:pic>
        <p:nvPicPr>
          <p:cNvPr id="178" name="Image" descr="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540000">
            <a:off x="9620250" y="4425950"/>
            <a:ext cx="3175000" cy="2138444"/>
          </a:xfrm>
          <a:prstGeom prst="rect">
            <a:avLst/>
          </a:prstGeom>
          <a:ln w="12700">
            <a:miter lim="400000"/>
          </a:ln>
        </p:spPr>
      </p:pic>
      <p:pic>
        <p:nvPicPr>
          <p:cNvPr id="179" name="Image" descr="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0000">
            <a:off x="7181850" y="5473700"/>
            <a:ext cx="3175000" cy="1749392"/>
          </a:xfrm>
          <a:prstGeom prst="rect">
            <a:avLst/>
          </a:prstGeom>
          <a:ln w="12700">
            <a:miter lim="400000"/>
          </a:ln>
        </p:spPr>
      </p:pic>
      <p:pic>
        <p:nvPicPr>
          <p:cNvPr id="180" name="Image" descr="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80000">
            <a:off x="5816600" y="7175500"/>
            <a:ext cx="6985000" cy="2489546"/>
          </a:xfrm>
          <a:prstGeom prst="rect">
            <a:avLst/>
          </a:prstGeom>
          <a:ln w="12700">
            <a:miter lim="400000"/>
          </a:ln>
        </p:spPr>
      </p:pic>
      <p:sp>
        <p:nvSpPr>
          <p:cNvPr id="181" name="Numéro de diapositive"/>
          <p:cNvSpPr txBox="1">
            <a:spLocks noGrp="1"/>
          </p:cNvSpPr>
          <p:nvPr>
            <p:ph type="sldNum" sz="quarter" idx="4294967295"/>
          </p:nvPr>
        </p:nvSpPr>
        <p:spPr>
          <a:xfrm>
            <a:off x="6381749" y="9270999"/>
            <a:ext cx="22860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résentation"/>
          <p:cNvSpPr txBox="1">
            <a:spLocks noGrp="1"/>
          </p:cNvSpPr>
          <p:nvPr>
            <p:ph type="body" sz="quarter" idx="1"/>
          </p:nvPr>
        </p:nvSpPr>
        <p:spPr>
          <a:xfrm>
            <a:off x="1270000" y="6642100"/>
            <a:ext cx="10464800" cy="1130300"/>
          </a:xfrm>
          <a:prstGeom prst="rect">
            <a:avLst/>
          </a:prstGeom>
        </p:spPr>
        <p:txBody>
          <a:bodyPr anchor="ctr"/>
          <a:lstStyle>
            <a:lvl1pPr>
              <a:defRPr sz="6000"/>
            </a:lvl1pPr>
          </a:lstStyle>
          <a:p>
            <a:r>
              <a:t>Présentation</a:t>
            </a:r>
          </a:p>
        </p:txBody>
      </p:sp>
      <p:pic>
        <p:nvPicPr>
          <p:cNvPr id="186" name="Image" descr="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41400"/>
            <a:ext cx="12700000" cy="4400001"/>
          </a:xfrm>
          <a:prstGeom prst="rect">
            <a:avLst/>
          </a:prstGeom>
          <a:ln w="12700">
            <a:miter lim="400000"/>
          </a:ln>
        </p:spPr>
      </p:pic>
      <p:sp>
        <p:nvSpPr>
          <p:cNvPr id="187" name="Numéro de diapositive"/>
          <p:cNvSpPr txBox="1">
            <a:spLocks noGrp="1"/>
          </p:cNvSpPr>
          <p:nvPr>
            <p:ph type="sldNum" sz="quarter" idx="4294967295"/>
          </p:nvPr>
        </p:nvSpPr>
        <p:spPr>
          <a:xfrm>
            <a:off x="6381749" y="9270999"/>
            <a:ext cx="22860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188" name="NDPO2 GRIS.png" descr="NDPO2 GR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2 OBJECTIFS"/>
          <p:cNvSpPr txBox="1">
            <a:spLocks noGrp="1"/>
          </p:cNvSpPr>
          <p:nvPr>
            <p:ph type="title"/>
          </p:nvPr>
        </p:nvSpPr>
        <p:spPr>
          <a:prstGeom prst="rect">
            <a:avLst/>
          </a:prstGeom>
        </p:spPr>
        <p:txBody>
          <a:bodyPr anchor="t"/>
          <a:lstStyle/>
          <a:p>
            <a:r>
              <a:t>2 OBJECTIFS</a:t>
            </a:r>
          </a:p>
        </p:txBody>
      </p:sp>
      <p:sp>
        <p:nvSpPr>
          <p:cNvPr id="191" name="Protéger la liberté et les droits de personnes…"/>
          <p:cNvSpPr txBox="1"/>
          <p:nvPr/>
        </p:nvSpPr>
        <p:spPr>
          <a:xfrm>
            <a:off x="713816" y="1943100"/>
            <a:ext cx="9520760" cy="381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36104" indent="-636104" algn="l">
              <a:lnSpc>
                <a:spcPct val="120000"/>
              </a:lnSpc>
              <a:buSzPct val="100000"/>
              <a:buAutoNum type="arabicPeriod"/>
              <a:defRPr b="1">
                <a:latin typeface="Gill Sans"/>
                <a:ea typeface="Gill Sans"/>
                <a:cs typeface="Gill Sans"/>
                <a:sym typeface="Gill Sans"/>
              </a:defRPr>
            </a:pPr>
            <a:r>
              <a:t>Protéger la liberté et les droits de personnes</a:t>
            </a:r>
          </a:p>
          <a:p>
            <a:pPr marL="407504" indent="-407504" algn="l">
              <a:lnSpc>
                <a:spcPct val="120000"/>
              </a:lnSpc>
              <a:spcBef>
                <a:spcPts val="500"/>
              </a:spcBef>
              <a:buClr>
                <a:srgbClr val="535353"/>
              </a:buClr>
              <a:buSzPct val="82000"/>
              <a:buChar char="•"/>
            </a:pPr>
            <a:r>
              <a:t>Encadrer le data business</a:t>
            </a:r>
          </a:p>
          <a:p>
            <a:pPr marL="407504" indent="-407504" algn="l">
              <a:lnSpc>
                <a:spcPct val="120000"/>
              </a:lnSpc>
              <a:buClr>
                <a:srgbClr val="535353"/>
              </a:buClr>
              <a:buSzPct val="82000"/>
              <a:buChar char="•"/>
            </a:pPr>
            <a:r>
              <a:t>Contenir les GAFAM</a:t>
            </a:r>
          </a:p>
          <a:p>
            <a:pPr marL="407504" indent="-407504" algn="l">
              <a:lnSpc>
                <a:spcPct val="120000"/>
              </a:lnSpc>
              <a:buClr>
                <a:srgbClr val="535353"/>
              </a:buClr>
              <a:buSzPct val="82000"/>
              <a:buChar char="•"/>
            </a:pPr>
            <a:r>
              <a:t>Réduire le risque cyber</a:t>
            </a:r>
          </a:p>
        </p:txBody>
      </p:sp>
      <p:sp>
        <p:nvSpPr>
          <p:cNvPr id="192" name="Numéro de diapositive"/>
          <p:cNvSpPr txBox="1">
            <a:spLocks noGrp="1"/>
          </p:cNvSpPr>
          <p:nvPr>
            <p:ph type="sldNum" sz="quarter" idx="4294967295"/>
          </p:nvPr>
        </p:nvSpPr>
        <p:spPr>
          <a:xfrm>
            <a:off x="6381749" y="9270999"/>
            <a:ext cx="228601" cy="355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pic>
        <p:nvPicPr>
          <p:cNvPr id="193" name="NDPO2 GRIS.png" descr="NDPO2 GR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3" y="9077246"/>
            <a:ext cx="1270001" cy="441600"/>
          </a:xfrm>
          <a:prstGeom prst="rect">
            <a:avLst/>
          </a:prstGeom>
          <a:ln w="25400">
            <a:miter lim="400000"/>
          </a:ln>
          <a:effectLst>
            <a:outerShdw blurRad="127000" dist="76200" dir="5520000" rotWithShape="0">
              <a:srgbClr val="000000">
                <a:alpha val="60000"/>
              </a:srgbClr>
            </a:outerShdw>
          </a:effectLst>
        </p:spPr>
      </p:pic>
      <p:pic>
        <p:nvPicPr>
          <p:cNvPr id="194" name="Cible.png" descr="Ci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845" y="3153161"/>
            <a:ext cx="5753101" cy="58547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2616</Words>
  <Application>Microsoft Office PowerPoint</Application>
  <PresentationFormat>Personnalisé</PresentationFormat>
  <Paragraphs>422</Paragraphs>
  <Slides>67</Slides>
  <Notes>8</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67</vt:i4>
      </vt:variant>
    </vt:vector>
  </HeadingPairs>
  <TitlesOfParts>
    <vt:vector size="78" baseType="lpstr">
      <vt:lpstr>Arial</vt:lpstr>
      <vt:lpstr>Chalkboard SE Regular</vt:lpstr>
      <vt:lpstr>Comic Sans MS</vt:lpstr>
      <vt:lpstr>Courier New</vt:lpstr>
      <vt:lpstr>Georgia</vt:lpstr>
      <vt:lpstr>Gill Sans</vt:lpstr>
      <vt:lpstr>Gill Sans Light</vt:lpstr>
      <vt:lpstr>Helvetica</vt:lpstr>
      <vt:lpstr>Helvetica Neue</vt:lpstr>
      <vt:lpstr>Times</vt:lpstr>
      <vt:lpstr>Showroom</vt:lpstr>
      <vt:lpstr>R G P D</vt:lpstr>
      <vt:lpstr>Présentation PowerPoint</vt:lpstr>
      <vt:lpstr>Présentation PowerPoint</vt:lpstr>
      <vt:lpstr>ANNÉES 90</vt:lpstr>
      <vt:lpstr>ANNÉES 2000</vt:lpstr>
      <vt:lpstr>ANNÉES 2000, c’est AUSSI…</vt:lpstr>
      <vt:lpstr>ANNÉES 2010, A AUJOURD’HUI</vt:lpstr>
      <vt:lpstr>Présentation PowerPoint</vt:lpstr>
      <vt:lpstr>2 OBJECTIFS</vt:lpstr>
      <vt:lpstr>2 OBJECTIFS</vt:lpstr>
      <vt:lpstr>À QUI S’APPLIQUE-T-IL ?</vt:lpstr>
      <vt:lpstr>À QUI S’APPLIQUE-T-IL ?</vt:lpstr>
      <vt:lpstr>Où s’applique-t-il ?</vt:lpstr>
      <vt:lpstr>Où s’applique-t-il ?</vt:lpstr>
      <vt:lpstr>Présentation PowerPoint</vt:lpstr>
      <vt:lpstr>RGPD UNIVERSEL ?</vt:lpstr>
      <vt:lpstr>Quelques définitions</vt:lpstr>
      <vt:lpstr>Les données personnelles</vt:lpstr>
      <vt:lpstr>Les données personnelles</vt:lpstr>
      <vt:lpstr>Les données personnelles</vt:lpstr>
      <vt:lpstr>Les données personnelles</vt:lpstr>
      <vt:lpstr>Les données personnelles</vt:lpstr>
      <vt:lpstr>QUIZZ</vt:lpstr>
      <vt:lpstr>RETENIR :</vt:lpstr>
      <vt:lpstr>Données PARTICULIÈRES</vt:lpstr>
      <vt:lpstr>Données PARTICULIÈRES</vt:lpstr>
      <vt:lpstr>Données PARTICULIÈRES</vt:lpstr>
      <vt:lpstr>Données PARTICULIÈRES</vt:lpstr>
      <vt:lpstr>Données PARTICULIÈRES</vt:lpstr>
      <vt:lpstr>Les TRAITEMENTS</vt:lpstr>
      <vt:lpstr>Les TRAITEMENTS</vt:lpstr>
      <vt:lpstr>Les TRAITEMENTS</vt:lpstr>
      <vt:lpstr>TRAITEMENT Ensemble STRUCTURé</vt:lpstr>
      <vt:lpstr>Les TRAITEMENTS</vt:lpstr>
      <vt:lpstr>Le RESPONSABLE  DU TRAITEMENT</vt:lpstr>
      <vt:lpstr>Le SOUS-TRAITANT</vt:lpstr>
      <vt:lpstr>Les 6 PRINCIPES DU RGPD</vt:lpstr>
      <vt:lpstr>Les 6 PRINCIPES DU RGPD</vt:lpstr>
      <vt:lpstr>Les 6 PRINCIPES DU RGPD</vt:lpstr>
      <vt:lpstr>Les 6 PRINCIPES DU RGPD</vt:lpstr>
      <vt:lpstr>Les 6 PRINCIPES DU RGPD</vt:lpstr>
      <vt:lpstr>Les 6 PRINCIPES DU RGPD</vt:lpstr>
      <vt:lpstr>Les 6 PRINCIPES DU RGPD</vt:lpstr>
      <vt:lpstr>Licéité du traitement</vt:lpstr>
      <vt:lpstr>Transparence et information</vt:lpstr>
      <vt:lpstr>Les droits</vt:lpstr>
      <vt:lpstr>Les droits</vt:lpstr>
      <vt:lpstr>Les OBLIGATIONS  DU DIOCèse</vt:lpstr>
      <vt:lpstr>Les OBLIGATIONS DU diocèse</vt:lpstr>
      <vt:lpstr>Comment démontrer ?</vt:lpstr>
      <vt:lpstr>Les OBLIGATIONS Du diocèse</vt:lpstr>
      <vt:lpstr>Les ENJEUX</vt:lpstr>
      <vt:lpstr>Les ENJEUX</vt:lpstr>
      <vt:lpstr>Les ENJEUX</vt:lpstr>
      <vt:lpstr>Les ENJEUX</vt:lpstr>
      <vt:lpstr>Quelques exemples</vt:lpstr>
      <vt:lpstr>Quelques exemples</vt:lpstr>
      <vt:lpstr>Quelques exemples</vt:lpstr>
      <vt:lpstr>Quelques exemples</vt:lpstr>
      <vt:lpstr>Quelques exemples</vt:lpstr>
      <vt:lpstr>Quelques exemples</vt:lpstr>
      <vt:lpstr>Quelques exemples</vt:lpstr>
      <vt:lpstr>Quelques exemples</vt:lpstr>
      <vt:lpstr>En résumé…</vt:lpstr>
      <vt:lpstr>En résumé…</vt:lpstr>
      <vt:lpstr>En résumé…</vt:lpstr>
      <vt:lpstr>Questions / réponses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 G P D</dc:title>
  <dc:creator>Stéphane Bobillier</dc:creator>
  <cp:lastModifiedBy>Stéphane Bobillier</cp:lastModifiedBy>
  <cp:revision>2</cp:revision>
  <dcterms:modified xsi:type="dcterms:W3CDTF">2021-01-26T14:00:42Z</dcterms:modified>
</cp:coreProperties>
</file>